
<file path=[Content_Types].xml><?xml version="1.0" encoding="utf-8"?>
<Types xmlns="http://schemas.openxmlformats.org/package/2006/content-types">
  <Default Extension="bin" ContentType="image/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10" d="100"/>
          <a:sy n="110"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075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bin"/></Relationships>
</file>

<file path=ppt/slides/_rels/slide10.xml.rels><?xml version="1.0" encoding="UTF-8" standalone="yes"?>
<Relationships xmlns="http://schemas.openxmlformats.org/package/2006/relationships"><Relationship Id="rId8" Type="http://schemas.openxmlformats.org/officeDocument/2006/relationships/image" Target="../media/image43.bin"/><Relationship Id="rId13" Type="http://schemas.openxmlformats.org/officeDocument/2006/relationships/image" Target="../media/image48.bin"/><Relationship Id="rId3" Type="http://schemas.openxmlformats.org/officeDocument/2006/relationships/image" Target="../media/image5.bin"/><Relationship Id="rId7" Type="http://schemas.openxmlformats.org/officeDocument/2006/relationships/image" Target="../media/image42.bin"/><Relationship Id="rId12" Type="http://schemas.openxmlformats.org/officeDocument/2006/relationships/image" Target="../media/image47.bin"/><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1.bin"/><Relationship Id="rId11" Type="http://schemas.openxmlformats.org/officeDocument/2006/relationships/image" Target="../media/image46.bin"/><Relationship Id="rId5" Type="http://schemas.openxmlformats.org/officeDocument/2006/relationships/image" Target="../media/image40.bin"/><Relationship Id="rId10" Type="http://schemas.openxmlformats.org/officeDocument/2006/relationships/image" Target="../media/image45.bin"/><Relationship Id="rId4" Type="http://schemas.openxmlformats.org/officeDocument/2006/relationships/image" Target="../media/image39.bin"/><Relationship Id="rId9" Type="http://schemas.openxmlformats.org/officeDocument/2006/relationships/image" Target="../media/image44.bin"/></Relationships>
</file>

<file path=ppt/slides/_rels/slide11.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9.bin"/></Relationships>
</file>

<file path=ppt/slides/_rels/slide2.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bin"/></Relationships>
</file>

<file path=ppt/slides/_rels/slide3.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bin"/></Relationships>
</file>

<file path=ppt/slides/_rels/slide4.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bin"/><Relationship Id="rId3" Type="http://schemas.openxmlformats.org/officeDocument/2006/relationships/image" Target="../media/image5.bin"/><Relationship Id="rId7" Type="http://schemas.openxmlformats.org/officeDocument/2006/relationships/image" Target="../media/image10.bin"/><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bin"/><Relationship Id="rId5" Type="http://schemas.openxmlformats.org/officeDocument/2006/relationships/image" Target="../media/image8.bin"/><Relationship Id="rId10" Type="http://schemas.openxmlformats.org/officeDocument/2006/relationships/image" Target="../media/image13.bin"/><Relationship Id="rId4" Type="http://schemas.openxmlformats.org/officeDocument/2006/relationships/image" Target="../media/image7.bin"/><Relationship Id="rId9" Type="http://schemas.openxmlformats.org/officeDocument/2006/relationships/image" Target="../media/image12.bin"/></Relationships>
</file>

<file path=ppt/slides/_rels/slide6.xml.rels><?xml version="1.0" encoding="UTF-8" standalone="yes"?>
<Relationships xmlns="http://schemas.openxmlformats.org/package/2006/relationships"><Relationship Id="rId3" Type="http://schemas.openxmlformats.org/officeDocument/2006/relationships/image" Target="../media/image5.bin"/><Relationship Id="rId7" Type="http://schemas.openxmlformats.org/officeDocument/2006/relationships/image" Target="../media/image17.bin"/><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bin"/><Relationship Id="rId5" Type="http://schemas.openxmlformats.org/officeDocument/2006/relationships/image" Target="../media/image15.bin"/><Relationship Id="rId4" Type="http://schemas.openxmlformats.org/officeDocument/2006/relationships/image" Target="../media/image14.bin"/></Relationships>
</file>

<file path=ppt/slides/_rels/slide7.xml.rels><?xml version="1.0" encoding="UTF-8" standalone="yes"?>
<Relationships xmlns="http://schemas.openxmlformats.org/package/2006/relationships"><Relationship Id="rId8" Type="http://schemas.openxmlformats.org/officeDocument/2006/relationships/image" Target="../media/image23.bin"/><Relationship Id="rId3" Type="http://schemas.openxmlformats.org/officeDocument/2006/relationships/image" Target="../media/image18.bin"/><Relationship Id="rId7" Type="http://schemas.openxmlformats.org/officeDocument/2006/relationships/image" Target="../media/image22.bin"/><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bin"/><Relationship Id="rId5" Type="http://schemas.openxmlformats.org/officeDocument/2006/relationships/image" Target="../media/image20.bin"/><Relationship Id="rId4" Type="http://schemas.openxmlformats.org/officeDocument/2006/relationships/image" Target="../media/image19.bin"/><Relationship Id="rId9" Type="http://schemas.openxmlformats.org/officeDocument/2006/relationships/image" Target="../media/image24.bin"/></Relationships>
</file>

<file path=ppt/slides/_rels/slide8.xml.rels><?xml version="1.0" encoding="UTF-8" standalone="yes"?>
<Relationships xmlns="http://schemas.openxmlformats.org/package/2006/relationships"><Relationship Id="rId8" Type="http://schemas.openxmlformats.org/officeDocument/2006/relationships/image" Target="../media/image29.bin"/><Relationship Id="rId3" Type="http://schemas.openxmlformats.org/officeDocument/2006/relationships/image" Target="../media/image5.bin"/><Relationship Id="rId7" Type="http://schemas.openxmlformats.org/officeDocument/2006/relationships/image" Target="../media/image28.bin"/><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bin"/><Relationship Id="rId5" Type="http://schemas.openxmlformats.org/officeDocument/2006/relationships/image" Target="../media/image26.bin"/><Relationship Id="rId4" Type="http://schemas.openxmlformats.org/officeDocument/2006/relationships/image" Target="../media/image25.bin"/></Relationships>
</file>

<file path=ppt/slides/_rels/slide9.xml.rels><?xml version="1.0" encoding="UTF-8" standalone="yes"?>
<Relationships xmlns="http://schemas.openxmlformats.org/package/2006/relationships"><Relationship Id="rId8" Type="http://schemas.openxmlformats.org/officeDocument/2006/relationships/image" Target="../media/image34.bin"/><Relationship Id="rId3" Type="http://schemas.openxmlformats.org/officeDocument/2006/relationships/image" Target="../media/image5.bin"/><Relationship Id="rId7" Type="http://schemas.openxmlformats.org/officeDocument/2006/relationships/image" Target="../media/image33.bin"/><Relationship Id="rId12" Type="http://schemas.openxmlformats.org/officeDocument/2006/relationships/image" Target="../media/image38.bin"/><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bin"/><Relationship Id="rId11" Type="http://schemas.openxmlformats.org/officeDocument/2006/relationships/image" Target="../media/image37.bin"/><Relationship Id="rId5" Type="http://schemas.openxmlformats.org/officeDocument/2006/relationships/image" Target="../media/image31.bin"/><Relationship Id="rId10" Type="http://schemas.openxmlformats.org/officeDocument/2006/relationships/image" Target="../media/image36.bin"/><Relationship Id="rId4" Type="http://schemas.openxmlformats.org/officeDocument/2006/relationships/image" Target="../media/image30.bin"/><Relationship Id="rId9" Type="http://schemas.openxmlformats.org/officeDocument/2006/relationships/image" Target="../media/image35.bin"/></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0" y="3600450"/>
            <a:ext cx="9144000" cy="1543050"/>
          </a:xfrm>
          <a:prstGeom prst="rect">
            <a:avLst/>
          </a:prstGeom>
          <a:solidFill>
            <a:srgbClr val="000000">
              <a:alpha val="20000"/>
            </a:srgbClr>
          </a:solidFill>
          <a:ln/>
        </p:spPr>
      </p:sp>
      <p:sp>
        <p:nvSpPr>
          <p:cNvPr id="4" name="Text 1"/>
          <p:cNvSpPr/>
          <p:nvPr/>
        </p:nvSpPr>
        <p:spPr>
          <a:xfrm>
            <a:off x="584504" y="642938"/>
            <a:ext cx="7974964" cy="685800"/>
          </a:xfrm>
          <a:prstGeom prst="rect">
            <a:avLst/>
          </a:prstGeom>
          <a:noFill/>
          <a:ln/>
        </p:spPr>
        <p:txBody>
          <a:bodyPr wrap="none" lIns="0" tIns="0" rIns="0" bIns="0" rtlCol="0" anchor="ctr">
            <a:spAutoFit/>
          </a:bodyPr>
          <a:lstStyle/>
          <a:p>
            <a:pPr marL="0" indent="0" algn="ctr">
              <a:buNone/>
            </a:pPr>
            <a:r>
              <a:rPr lang="en-US" sz="3600" b="1" dirty="0">
                <a:solidFill>
                  <a:srgbClr val="FFFFFF"/>
                </a:solidFill>
                <a:latin typeface="Noto Sans" pitchFamily="34" charset="0"/>
                <a:ea typeface="Noto Sans" pitchFamily="34" charset="-122"/>
                <a:cs typeface="Noto Sans" pitchFamily="34" charset="-120"/>
              </a:rPr>
              <a:t>Data Privacy Laws and Regulations</a:t>
            </a:r>
            <a:endParaRPr lang="en-US" sz="3600" dirty="0"/>
          </a:p>
        </p:txBody>
      </p:sp>
      <p:sp>
        <p:nvSpPr>
          <p:cNvPr id="5" name="Text 2"/>
          <p:cNvSpPr/>
          <p:nvPr/>
        </p:nvSpPr>
        <p:spPr>
          <a:xfrm>
            <a:off x="1396492" y="1400175"/>
            <a:ext cx="6350989" cy="342900"/>
          </a:xfrm>
          <a:prstGeom prst="rect">
            <a:avLst/>
          </a:prstGeom>
          <a:noFill/>
          <a:ln/>
        </p:spPr>
        <p:txBody>
          <a:bodyPr wrap="none" lIns="0" tIns="0" rIns="0" bIns="0" rtlCol="0" anchor="ctr">
            <a:spAutoFit/>
          </a:bodyPr>
          <a:lstStyle/>
          <a:p>
            <a:pPr marL="0" indent="0" algn="ctr">
              <a:buNone/>
            </a:pPr>
            <a:r>
              <a:rPr lang="en-US" sz="1800" dirty="0">
                <a:solidFill>
                  <a:srgbClr val="FFFFFF"/>
                </a:solidFill>
                <a:latin typeface="Noto Sans" pitchFamily="34" charset="0"/>
                <a:ea typeface="Noto Sans" pitchFamily="34" charset="-122"/>
                <a:cs typeface="Noto Sans" pitchFamily="34" charset="-120"/>
              </a:rPr>
              <a:t>GRC104 - Compliance Frameworks and Legal Requirements</a:t>
            </a:r>
            <a:endParaRPr lang="en-US" sz="1800" dirty="0"/>
          </a:p>
        </p:txBody>
      </p:sp>
      <p:pic>
        <p:nvPicPr>
          <p:cNvPr id="6" name="Image 1" descr="preencoded.png"/>
          <p:cNvPicPr>
            <a:picLocks noChangeAspect="1"/>
          </p:cNvPicPr>
          <p:nvPr/>
        </p:nvPicPr>
        <p:blipFill>
          <a:blip r:embed="rId4"/>
          <a:stretch>
            <a:fillRect/>
          </a:stretch>
        </p:blipFill>
        <p:spPr>
          <a:xfrm>
            <a:off x="3679031" y="1957388"/>
            <a:ext cx="1785938" cy="1785938"/>
          </a:xfrm>
          <a:prstGeom prst="rect">
            <a:avLst/>
          </a:prstGeom>
        </p:spPr>
      </p:pic>
      <p:sp>
        <p:nvSpPr>
          <p:cNvPr id="7" name="Text 3"/>
          <p:cNvSpPr/>
          <p:nvPr/>
        </p:nvSpPr>
        <p:spPr>
          <a:xfrm>
            <a:off x="2502629" y="3957638"/>
            <a:ext cx="4138743" cy="235744"/>
          </a:xfrm>
          <a:prstGeom prst="rect">
            <a:avLst/>
          </a:prstGeom>
          <a:noFill/>
          <a:ln/>
        </p:spPr>
        <p:txBody>
          <a:bodyPr wrap="none" lIns="0" tIns="0" rIns="0" bIns="0" rtlCol="0" anchor="ctr">
            <a:spAutoFit/>
          </a:bodyPr>
          <a:lstStyle/>
          <a:p>
            <a:pPr marL="0" indent="0" algn="ctr">
              <a:buNone/>
            </a:pPr>
            <a:r>
              <a:rPr lang="en-US" sz="1238" dirty="0">
                <a:solidFill>
                  <a:srgbClr val="FFFFFF"/>
                </a:solidFill>
                <a:latin typeface="Noto Sans" pitchFamily="34" charset="0"/>
                <a:ea typeface="Noto Sans" pitchFamily="34" charset="-122"/>
                <a:cs typeface="Noto Sans" pitchFamily="34" charset="-120"/>
              </a:rPr>
              <a:t>International Cybersecurity and Digital Forensics Academy</a:t>
            </a:r>
            <a:endParaRPr lang="en-US" sz="1238" dirty="0"/>
          </a:p>
        </p:txBody>
      </p:sp>
      <p:sp>
        <p:nvSpPr>
          <p:cNvPr id="8" name="Text 4"/>
          <p:cNvSpPr/>
          <p:nvPr/>
        </p:nvSpPr>
        <p:spPr>
          <a:xfrm>
            <a:off x="3500382" y="4264819"/>
            <a:ext cx="2143237" cy="235744"/>
          </a:xfrm>
          <a:prstGeom prst="rect">
            <a:avLst/>
          </a:prstGeom>
          <a:noFill/>
          <a:ln/>
        </p:spPr>
        <p:txBody>
          <a:bodyPr wrap="none" lIns="0" tIns="0" rIns="0" bIns="0" rtlCol="0" anchor="ctr">
            <a:spAutoFit/>
          </a:bodyPr>
          <a:lstStyle/>
          <a:p>
            <a:pPr marL="0" indent="0" algn="ctr">
              <a:buNone/>
            </a:pPr>
            <a:r>
              <a:rPr lang="en-US" sz="1238" dirty="0">
                <a:solidFill>
                  <a:srgbClr val="FFFFFF"/>
                </a:solidFill>
                <a:latin typeface="Noto Sans" pitchFamily="34" charset="0"/>
                <a:ea typeface="Noto Sans" pitchFamily="34" charset="-122"/>
                <a:cs typeface="Noto Sans" pitchFamily="34" charset="-120"/>
              </a:rPr>
              <a:t>Week 17: November 3-9, 2025</a:t>
            </a:r>
            <a:endParaRPr lang="en-US" sz="123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4071938" cy="478631"/>
          </a:xfrm>
          <a:prstGeom prst="rect">
            <a:avLst/>
          </a:prstGeom>
          <a:noFill/>
          <a:ln/>
        </p:spPr>
        <p:txBody>
          <a:bodyPr wrap="none" lIns="0" tIns="0" rIns="0" bIns="85090" rtlCol="0" anchor="ctr">
            <a:spAutoFit/>
          </a:bodyPr>
          <a:lstStyle/>
          <a:p>
            <a:pPr marL="0" indent="0">
              <a:buNone/>
            </a:pPr>
            <a:r>
              <a:rPr lang="en-US" sz="2025" b="1" dirty="0">
                <a:solidFill>
                  <a:srgbClr val="1A5276"/>
                </a:solidFill>
                <a:latin typeface="Noto Sans" pitchFamily="34" charset="0"/>
                <a:ea typeface="Noto Sans" pitchFamily="34" charset="-122"/>
                <a:cs typeface="Noto Sans" pitchFamily="34" charset="-120"/>
              </a:rPr>
              <a:t>Future Trends in Data Privacy</a:t>
            </a:r>
            <a:endParaRPr lang="en-US" sz="2025" dirty="0"/>
          </a:p>
        </p:txBody>
      </p:sp>
      <p:pic>
        <p:nvPicPr>
          <p:cNvPr id="4" name="Image 1" descr="preencoded.png"/>
          <p:cNvPicPr>
            <a:picLocks noChangeAspect="1"/>
          </p:cNvPicPr>
          <p:nvPr/>
        </p:nvPicPr>
        <p:blipFill>
          <a:blip r:embed="rId4"/>
          <a:stretch>
            <a:fillRect/>
          </a:stretch>
        </p:blipFill>
        <p:spPr>
          <a:xfrm>
            <a:off x="285750" y="928688"/>
            <a:ext cx="178594" cy="142875"/>
          </a:xfrm>
          <a:prstGeom prst="rect">
            <a:avLst/>
          </a:prstGeom>
        </p:spPr>
      </p:pic>
      <p:sp>
        <p:nvSpPr>
          <p:cNvPr id="5" name="Text 1"/>
          <p:cNvSpPr/>
          <p:nvPr/>
        </p:nvSpPr>
        <p:spPr>
          <a:xfrm>
            <a:off x="535781" y="907256"/>
            <a:ext cx="3821906" cy="192881"/>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Artificial Intelligence and Algorithmic Transparency</a:t>
            </a:r>
            <a:endParaRPr lang="en-US" sz="942" dirty="0"/>
          </a:p>
        </p:txBody>
      </p:sp>
      <p:sp>
        <p:nvSpPr>
          <p:cNvPr id="6" name="Text 2"/>
          <p:cNvSpPr/>
          <p:nvPr/>
        </p:nvSpPr>
        <p:spPr>
          <a:xfrm>
            <a:off x="535781" y="1135856"/>
            <a:ext cx="3821906" cy="320018"/>
          </a:xfrm>
          <a:prstGeom prst="rect">
            <a:avLst/>
          </a:prstGeom>
          <a:noFill/>
          <a:ln/>
        </p:spPr>
        <p:txBody>
          <a:bodyPr wrap="square" lIns="0" tIns="0" rIns="0" bIns="0"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Increasing focus on explainable AI, algorithmic impact assessments, and regulations addressing automated decision-making.</a:t>
            </a:r>
            <a:endParaRPr lang="en-US" sz="837" dirty="0"/>
          </a:p>
        </p:txBody>
      </p:sp>
      <p:pic>
        <p:nvPicPr>
          <p:cNvPr id="7" name="Image 2" descr="preencoded.png"/>
          <p:cNvPicPr>
            <a:picLocks noChangeAspect="1"/>
          </p:cNvPicPr>
          <p:nvPr/>
        </p:nvPicPr>
        <p:blipFill>
          <a:blip r:embed="rId5"/>
          <a:stretch>
            <a:fillRect/>
          </a:stretch>
        </p:blipFill>
        <p:spPr>
          <a:xfrm>
            <a:off x="285750" y="1584461"/>
            <a:ext cx="142875" cy="142875"/>
          </a:xfrm>
          <a:prstGeom prst="rect">
            <a:avLst/>
          </a:prstGeom>
        </p:spPr>
      </p:pic>
      <p:sp>
        <p:nvSpPr>
          <p:cNvPr id="8" name="Text 3"/>
          <p:cNvSpPr/>
          <p:nvPr/>
        </p:nvSpPr>
        <p:spPr>
          <a:xfrm>
            <a:off x="500063" y="1563030"/>
            <a:ext cx="3857625" cy="192881"/>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Biometric Data Protection</a:t>
            </a:r>
            <a:endParaRPr lang="en-US" sz="942" dirty="0"/>
          </a:p>
        </p:txBody>
      </p:sp>
      <p:sp>
        <p:nvSpPr>
          <p:cNvPr id="9" name="Text 4"/>
          <p:cNvSpPr/>
          <p:nvPr/>
        </p:nvSpPr>
        <p:spPr>
          <a:xfrm>
            <a:off x="500063" y="1791630"/>
            <a:ext cx="3857625" cy="320018"/>
          </a:xfrm>
          <a:prstGeom prst="rect">
            <a:avLst/>
          </a:prstGeom>
          <a:noFill/>
          <a:ln/>
        </p:spPr>
        <p:txBody>
          <a:bodyPr wrap="square" lIns="0" tIns="0" rIns="0" bIns="0"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Stricter regulations for facial recognition, voice data, and other biometric identifiers as their use becomes more widespread.</a:t>
            </a:r>
            <a:endParaRPr lang="en-US" sz="837" dirty="0"/>
          </a:p>
        </p:txBody>
      </p:sp>
      <p:pic>
        <p:nvPicPr>
          <p:cNvPr id="10" name="Image 3" descr="preencoded.png"/>
          <p:cNvPicPr>
            <a:picLocks noChangeAspect="1"/>
          </p:cNvPicPr>
          <p:nvPr/>
        </p:nvPicPr>
        <p:blipFill>
          <a:blip r:embed="rId6"/>
          <a:stretch>
            <a:fillRect/>
          </a:stretch>
        </p:blipFill>
        <p:spPr>
          <a:xfrm>
            <a:off x="285750" y="2240235"/>
            <a:ext cx="178594" cy="142875"/>
          </a:xfrm>
          <a:prstGeom prst="rect">
            <a:avLst/>
          </a:prstGeom>
        </p:spPr>
      </p:pic>
      <p:sp>
        <p:nvSpPr>
          <p:cNvPr id="11" name="Text 5"/>
          <p:cNvSpPr/>
          <p:nvPr/>
        </p:nvSpPr>
        <p:spPr>
          <a:xfrm>
            <a:off x="535781" y="2218804"/>
            <a:ext cx="3821906" cy="192881"/>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Internet of Things (IoT) Privacy</a:t>
            </a:r>
            <a:endParaRPr lang="en-US" sz="942" dirty="0"/>
          </a:p>
        </p:txBody>
      </p:sp>
      <p:sp>
        <p:nvSpPr>
          <p:cNvPr id="12" name="Text 6"/>
          <p:cNvSpPr/>
          <p:nvPr/>
        </p:nvSpPr>
        <p:spPr>
          <a:xfrm>
            <a:off x="535781" y="2447404"/>
            <a:ext cx="3821906" cy="320018"/>
          </a:xfrm>
          <a:prstGeom prst="rect">
            <a:avLst/>
          </a:prstGeom>
          <a:noFill/>
          <a:ln/>
        </p:spPr>
        <p:txBody>
          <a:bodyPr wrap="square" lIns="0" tIns="0" rIns="0" bIns="0"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New frameworks addressing the unique challenges of ambient data collection in smart homes, cities, and connected devices.</a:t>
            </a:r>
            <a:endParaRPr lang="en-US" sz="837" dirty="0"/>
          </a:p>
        </p:txBody>
      </p:sp>
      <p:pic>
        <p:nvPicPr>
          <p:cNvPr id="13" name="Image 4" descr="preencoded.png"/>
          <p:cNvPicPr>
            <a:picLocks noChangeAspect="1"/>
          </p:cNvPicPr>
          <p:nvPr/>
        </p:nvPicPr>
        <p:blipFill>
          <a:blip r:embed="rId7"/>
          <a:stretch>
            <a:fillRect/>
          </a:stretch>
        </p:blipFill>
        <p:spPr>
          <a:xfrm>
            <a:off x="285750" y="2896009"/>
            <a:ext cx="142875" cy="142875"/>
          </a:xfrm>
          <a:prstGeom prst="rect">
            <a:avLst/>
          </a:prstGeom>
        </p:spPr>
      </p:pic>
      <p:sp>
        <p:nvSpPr>
          <p:cNvPr id="14" name="Text 7"/>
          <p:cNvSpPr/>
          <p:nvPr/>
        </p:nvSpPr>
        <p:spPr>
          <a:xfrm>
            <a:off x="500063" y="2874578"/>
            <a:ext cx="3857625" cy="192881"/>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Privacy-Enhancing Technologies (PETs)</a:t>
            </a:r>
            <a:endParaRPr lang="en-US" sz="942" dirty="0"/>
          </a:p>
        </p:txBody>
      </p:sp>
      <p:sp>
        <p:nvSpPr>
          <p:cNvPr id="15" name="Text 8"/>
          <p:cNvSpPr/>
          <p:nvPr/>
        </p:nvSpPr>
        <p:spPr>
          <a:xfrm>
            <a:off x="500063" y="3103178"/>
            <a:ext cx="3857625" cy="320018"/>
          </a:xfrm>
          <a:prstGeom prst="rect">
            <a:avLst/>
          </a:prstGeom>
          <a:noFill/>
          <a:ln/>
        </p:spPr>
        <p:txBody>
          <a:bodyPr wrap="square" lIns="0" tIns="0" rIns="0" bIns="0"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Growing adoption of homomorphic encryption, federated learning, differential privacy, and zero-knowledge proofs.</a:t>
            </a:r>
            <a:endParaRPr lang="en-US" sz="837" dirty="0"/>
          </a:p>
        </p:txBody>
      </p:sp>
      <p:pic>
        <p:nvPicPr>
          <p:cNvPr id="16" name="Image 5" descr="preencoded.png"/>
          <p:cNvPicPr>
            <a:picLocks noChangeAspect="1"/>
          </p:cNvPicPr>
          <p:nvPr/>
        </p:nvPicPr>
        <p:blipFill>
          <a:blip r:embed="rId8"/>
          <a:stretch>
            <a:fillRect/>
          </a:stretch>
        </p:blipFill>
        <p:spPr>
          <a:xfrm>
            <a:off x="285750" y="3551783"/>
            <a:ext cx="142875" cy="142875"/>
          </a:xfrm>
          <a:prstGeom prst="rect">
            <a:avLst/>
          </a:prstGeom>
        </p:spPr>
      </p:pic>
      <p:sp>
        <p:nvSpPr>
          <p:cNvPr id="17" name="Text 9"/>
          <p:cNvSpPr/>
          <p:nvPr/>
        </p:nvSpPr>
        <p:spPr>
          <a:xfrm>
            <a:off x="500063" y="3530352"/>
            <a:ext cx="3857625" cy="192881"/>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Global Harmonization</a:t>
            </a:r>
            <a:endParaRPr lang="en-US" sz="942" dirty="0"/>
          </a:p>
        </p:txBody>
      </p:sp>
      <p:sp>
        <p:nvSpPr>
          <p:cNvPr id="18" name="Text 10"/>
          <p:cNvSpPr/>
          <p:nvPr/>
        </p:nvSpPr>
        <p:spPr>
          <a:xfrm>
            <a:off x="500063" y="3758952"/>
            <a:ext cx="3857625" cy="320018"/>
          </a:xfrm>
          <a:prstGeom prst="rect">
            <a:avLst/>
          </a:prstGeom>
          <a:noFill/>
          <a:ln/>
        </p:spPr>
        <p:txBody>
          <a:bodyPr wrap="square" lIns="0" tIns="0" rIns="0" bIns="0"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Movement toward more consistent international privacy standards to reduce compliance complexity for global organizations.</a:t>
            </a:r>
            <a:endParaRPr lang="en-US" sz="837" dirty="0"/>
          </a:p>
        </p:txBody>
      </p:sp>
      <p:pic>
        <p:nvPicPr>
          <p:cNvPr id="19" name="Image 6" descr="preencoded.png"/>
          <p:cNvPicPr>
            <a:picLocks noChangeAspect="1"/>
          </p:cNvPicPr>
          <p:nvPr/>
        </p:nvPicPr>
        <p:blipFill>
          <a:blip r:embed="rId9"/>
          <a:stretch>
            <a:fillRect/>
          </a:stretch>
        </p:blipFill>
        <p:spPr>
          <a:xfrm>
            <a:off x="4572000" y="654379"/>
            <a:ext cx="4286250" cy="2500313"/>
          </a:xfrm>
          <a:prstGeom prst="rect">
            <a:avLst/>
          </a:prstGeom>
        </p:spPr>
      </p:pic>
      <p:sp>
        <p:nvSpPr>
          <p:cNvPr id="20" name="Text 11"/>
          <p:cNvSpPr/>
          <p:nvPr/>
        </p:nvSpPr>
        <p:spPr>
          <a:xfrm>
            <a:off x="4572000" y="3440441"/>
            <a:ext cx="4286250"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Predictions for 2026 and Beyond</a:t>
            </a:r>
            <a:endParaRPr lang="en-US" sz="1350" dirty="0"/>
          </a:p>
        </p:txBody>
      </p:sp>
      <p:pic>
        <p:nvPicPr>
          <p:cNvPr id="21" name="Image 7" descr="preencoded.png"/>
          <p:cNvPicPr>
            <a:picLocks noChangeAspect="1"/>
          </p:cNvPicPr>
          <p:nvPr/>
        </p:nvPicPr>
        <p:blipFill>
          <a:blip r:embed="rId10"/>
          <a:stretch>
            <a:fillRect/>
          </a:stretch>
        </p:blipFill>
        <p:spPr>
          <a:xfrm>
            <a:off x="4572000" y="3794057"/>
            <a:ext cx="128588" cy="128588"/>
          </a:xfrm>
          <a:prstGeom prst="rect">
            <a:avLst/>
          </a:prstGeom>
        </p:spPr>
      </p:pic>
      <p:sp>
        <p:nvSpPr>
          <p:cNvPr id="22" name="Text 12"/>
          <p:cNvSpPr/>
          <p:nvPr/>
        </p:nvSpPr>
        <p:spPr>
          <a:xfrm>
            <a:off x="4772025" y="3770840"/>
            <a:ext cx="2927682"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Privacy becoming a core competitive differentiator</a:t>
            </a:r>
            <a:endParaRPr lang="en-US" sz="942" dirty="0"/>
          </a:p>
        </p:txBody>
      </p:sp>
      <p:pic>
        <p:nvPicPr>
          <p:cNvPr id="23" name="Image 8" descr="preencoded.png"/>
          <p:cNvPicPr>
            <a:picLocks noChangeAspect="1"/>
          </p:cNvPicPr>
          <p:nvPr/>
        </p:nvPicPr>
        <p:blipFill>
          <a:blip r:embed="rId11"/>
          <a:stretch>
            <a:fillRect/>
          </a:stretch>
        </p:blipFill>
        <p:spPr>
          <a:xfrm>
            <a:off x="4572000" y="3974074"/>
            <a:ext cx="128588" cy="128588"/>
          </a:xfrm>
          <a:prstGeom prst="rect">
            <a:avLst/>
          </a:prstGeom>
        </p:spPr>
      </p:pic>
      <p:sp>
        <p:nvSpPr>
          <p:cNvPr id="24" name="Text 13"/>
          <p:cNvSpPr/>
          <p:nvPr/>
        </p:nvSpPr>
        <p:spPr>
          <a:xfrm>
            <a:off x="4772025" y="3950857"/>
            <a:ext cx="3761854"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Automated compliance tools reducing manual privacy workloads</a:t>
            </a:r>
            <a:endParaRPr lang="en-US" sz="942" dirty="0"/>
          </a:p>
        </p:txBody>
      </p:sp>
      <p:pic>
        <p:nvPicPr>
          <p:cNvPr id="25" name="Image 9" descr="preencoded.png"/>
          <p:cNvPicPr>
            <a:picLocks noChangeAspect="1"/>
          </p:cNvPicPr>
          <p:nvPr/>
        </p:nvPicPr>
        <p:blipFill>
          <a:blip r:embed="rId12"/>
          <a:stretch>
            <a:fillRect/>
          </a:stretch>
        </p:blipFill>
        <p:spPr>
          <a:xfrm>
            <a:off x="4572000" y="4154091"/>
            <a:ext cx="128588" cy="128588"/>
          </a:xfrm>
          <a:prstGeom prst="rect">
            <a:avLst/>
          </a:prstGeom>
        </p:spPr>
      </p:pic>
      <p:sp>
        <p:nvSpPr>
          <p:cNvPr id="26" name="Text 14"/>
          <p:cNvSpPr/>
          <p:nvPr/>
        </p:nvSpPr>
        <p:spPr>
          <a:xfrm>
            <a:off x="4772025" y="4130873"/>
            <a:ext cx="3792968"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Privacy engineering emerging as a distinct professional discipline</a:t>
            </a:r>
            <a:endParaRPr lang="en-US" sz="942" dirty="0"/>
          </a:p>
        </p:txBody>
      </p:sp>
      <p:pic>
        <p:nvPicPr>
          <p:cNvPr id="27" name="Image 10" descr="preencoded.png"/>
          <p:cNvPicPr>
            <a:picLocks noChangeAspect="1"/>
          </p:cNvPicPr>
          <p:nvPr/>
        </p:nvPicPr>
        <p:blipFill>
          <a:blip r:embed="rId13"/>
          <a:stretch>
            <a:fillRect/>
          </a:stretch>
        </p:blipFill>
        <p:spPr>
          <a:xfrm>
            <a:off x="4572000" y="4334108"/>
            <a:ext cx="128588" cy="128588"/>
          </a:xfrm>
          <a:prstGeom prst="rect">
            <a:avLst/>
          </a:prstGeom>
        </p:spPr>
      </p:pic>
      <p:sp>
        <p:nvSpPr>
          <p:cNvPr id="28" name="Text 15"/>
          <p:cNvSpPr/>
          <p:nvPr/>
        </p:nvSpPr>
        <p:spPr>
          <a:xfrm>
            <a:off x="4772025" y="4310890"/>
            <a:ext cx="4032507"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Increased integration between privacy, security, and data governance</a:t>
            </a:r>
            <a:endParaRPr lang="en-US" sz="94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4071938" cy="478631"/>
          </a:xfrm>
          <a:prstGeom prst="rect">
            <a:avLst/>
          </a:prstGeom>
          <a:noFill/>
          <a:ln/>
        </p:spPr>
        <p:txBody>
          <a:bodyPr wrap="none" lIns="0" tIns="0" rIns="0" bIns="85090" rtlCol="0" anchor="ctr">
            <a:spAutoFit/>
          </a:bodyPr>
          <a:lstStyle/>
          <a:p>
            <a:pPr marL="0" indent="0">
              <a:buNone/>
            </a:pPr>
            <a:r>
              <a:rPr lang="en-US" sz="2025" b="1" dirty="0">
                <a:solidFill>
                  <a:srgbClr val="1A5276"/>
                </a:solidFill>
                <a:latin typeface="Noto Sans" pitchFamily="34" charset="0"/>
                <a:ea typeface="Noto Sans" pitchFamily="34" charset="-122"/>
                <a:cs typeface="Noto Sans" pitchFamily="34" charset="-120"/>
              </a:rPr>
              <a:t>Conclusion &amp; Resources</a:t>
            </a:r>
            <a:endParaRPr lang="en-US" sz="2025" dirty="0"/>
          </a:p>
        </p:txBody>
      </p:sp>
      <p:sp>
        <p:nvSpPr>
          <p:cNvPr id="4" name="Text 1"/>
          <p:cNvSpPr/>
          <p:nvPr/>
        </p:nvSpPr>
        <p:spPr>
          <a:xfrm>
            <a:off x="285750" y="942975"/>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Key Takeaways</a:t>
            </a:r>
            <a:endParaRPr lang="en-US" sz="1350" dirty="0"/>
          </a:p>
        </p:txBody>
      </p:sp>
      <p:pic>
        <p:nvPicPr>
          <p:cNvPr id="5" name="Image 1" descr="preencoded.png"/>
          <p:cNvPicPr>
            <a:picLocks noChangeAspect="1"/>
          </p:cNvPicPr>
          <p:nvPr/>
        </p:nvPicPr>
        <p:blipFill>
          <a:blip r:embed="rId4"/>
          <a:stretch>
            <a:fillRect/>
          </a:stretch>
        </p:blipFill>
        <p:spPr>
          <a:xfrm>
            <a:off x="285750" y="1400175"/>
            <a:ext cx="171450" cy="171450"/>
          </a:xfrm>
          <a:prstGeom prst="rect">
            <a:avLst/>
          </a:prstGeom>
        </p:spPr>
      </p:pic>
      <p:sp>
        <p:nvSpPr>
          <p:cNvPr id="6" name="Text 2"/>
          <p:cNvSpPr/>
          <p:nvPr/>
        </p:nvSpPr>
        <p:spPr>
          <a:xfrm>
            <a:off x="564356" y="1271588"/>
            <a:ext cx="3793331" cy="428625"/>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Data privacy has evolved from a niche legal concern to a fundamental business requirement</a:t>
            </a:r>
            <a:endParaRPr lang="en-US" sz="1046" dirty="0"/>
          </a:p>
        </p:txBody>
      </p:sp>
      <p:pic>
        <p:nvPicPr>
          <p:cNvPr id="7" name="Image 2" descr="preencoded.png"/>
          <p:cNvPicPr>
            <a:picLocks noChangeAspect="1"/>
          </p:cNvPicPr>
          <p:nvPr/>
        </p:nvPicPr>
        <p:blipFill>
          <a:blip r:embed="rId4"/>
          <a:stretch>
            <a:fillRect/>
          </a:stretch>
        </p:blipFill>
        <p:spPr>
          <a:xfrm>
            <a:off x="285750" y="1935956"/>
            <a:ext cx="171450" cy="171450"/>
          </a:xfrm>
          <a:prstGeom prst="rect">
            <a:avLst/>
          </a:prstGeom>
        </p:spPr>
      </p:pic>
      <p:sp>
        <p:nvSpPr>
          <p:cNvPr id="8" name="Text 3"/>
          <p:cNvSpPr/>
          <p:nvPr/>
        </p:nvSpPr>
        <p:spPr>
          <a:xfrm>
            <a:off x="564356" y="1807369"/>
            <a:ext cx="3793331" cy="428625"/>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Organizations need an integrated approach that embeds privacy into business processes</a:t>
            </a:r>
            <a:endParaRPr lang="en-US" sz="1046" dirty="0"/>
          </a:p>
        </p:txBody>
      </p:sp>
      <p:pic>
        <p:nvPicPr>
          <p:cNvPr id="9" name="Image 3" descr="preencoded.png"/>
          <p:cNvPicPr>
            <a:picLocks noChangeAspect="1"/>
          </p:cNvPicPr>
          <p:nvPr/>
        </p:nvPicPr>
        <p:blipFill>
          <a:blip r:embed="rId4"/>
          <a:stretch>
            <a:fillRect/>
          </a:stretch>
        </p:blipFill>
        <p:spPr>
          <a:xfrm>
            <a:off x="285750" y="2471738"/>
            <a:ext cx="171450" cy="171450"/>
          </a:xfrm>
          <a:prstGeom prst="rect">
            <a:avLst/>
          </a:prstGeom>
        </p:spPr>
      </p:pic>
      <p:sp>
        <p:nvSpPr>
          <p:cNvPr id="10" name="Text 4"/>
          <p:cNvSpPr/>
          <p:nvPr/>
        </p:nvSpPr>
        <p:spPr>
          <a:xfrm>
            <a:off x="564356" y="2343150"/>
            <a:ext cx="3793331" cy="428625"/>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Risk-based prioritization focuses resources on sensitive data and high-risk processing</a:t>
            </a:r>
            <a:endParaRPr lang="en-US" sz="1046" dirty="0"/>
          </a:p>
        </p:txBody>
      </p:sp>
      <p:pic>
        <p:nvPicPr>
          <p:cNvPr id="11" name="Image 4" descr="preencoded.png"/>
          <p:cNvPicPr>
            <a:picLocks noChangeAspect="1"/>
          </p:cNvPicPr>
          <p:nvPr/>
        </p:nvPicPr>
        <p:blipFill>
          <a:blip r:embed="rId4"/>
          <a:stretch>
            <a:fillRect/>
          </a:stretch>
        </p:blipFill>
        <p:spPr>
          <a:xfrm>
            <a:off x="285750" y="3007519"/>
            <a:ext cx="171450" cy="171450"/>
          </a:xfrm>
          <a:prstGeom prst="rect">
            <a:avLst/>
          </a:prstGeom>
        </p:spPr>
      </p:pic>
      <p:sp>
        <p:nvSpPr>
          <p:cNvPr id="12" name="Text 5"/>
          <p:cNvSpPr/>
          <p:nvPr/>
        </p:nvSpPr>
        <p:spPr>
          <a:xfrm>
            <a:off x="564356" y="2878931"/>
            <a:ext cx="3793331" cy="428625"/>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Cultural commitment to privacy must extend beyond legal or compliance departments</a:t>
            </a:r>
            <a:endParaRPr lang="en-US" sz="1046" dirty="0"/>
          </a:p>
        </p:txBody>
      </p:sp>
      <p:pic>
        <p:nvPicPr>
          <p:cNvPr id="13" name="Image 5" descr="preencoded.png"/>
          <p:cNvPicPr>
            <a:picLocks noChangeAspect="1"/>
          </p:cNvPicPr>
          <p:nvPr/>
        </p:nvPicPr>
        <p:blipFill>
          <a:blip r:embed="rId4"/>
          <a:stretch>
            <a:fillRect/>
          </a:stretch>
        </p:blipFill>
        <p:spPr>
          <a:xfrm>
            <a:off x="285750" y="3543300"/>
            <a:ext cx="171450" cy="171450"/>
          </a:xfrm>
          <a:prstGeom prst="rect">
            <a:avLst/>
          </a:prstGeom>
        </p:spPr>
      </p:pic>
      <p:sp>
        <p:nvSpPr>
          <p:cNvPr id="14" name="Text 6"/>
          <p:cNvSpPr/>
          <p:nvPr/>
        </p:nvSpPr>
        <p:spPr>
          <a:xfrm>
            <a:off x="564356" y="3414713"/>
            <a:ext cx="3793331" cy="428625"/>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Proactive stance anticipates regulatory changes rather than reacting to them</a:t>
            </a:r>
            <a:endParaRPr lang="en-US" sz="1046" dirty="0"/>
          </a:p>
        </p:txBody>
      </p:sp>
      <p:sp>
        <p:nvSpPr>
          <p:cNvPr id="15" name="Text 7"/>
          <p:cNvSpPr/>
          <p:nvPr/>
        </p:nvSpPr>
        <p:spPr>
          <a:xfrm>
            <a:off x="4622235" y="489013"/>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Recommended Resources</a:t>
            </a:r>
            <a:endParaRPr lang="en-US" sz="1350" dirty="0"/>
          </a:p>
        </p:txBody>
      </p:sp>
      <p:sp>
        <p:nvSpPr>
          <p:cNvPr id="16" name="Shape 8"/>
          <p:cNvSpPr/>
          <p:nvPr/>
        </p:nvSpPr>
        <p:spPr>
          <a:xfrm>
            <a:off x="4622235" y="889063"/>
            <a:ext cx="1272983" cy="335756"/>
          </a:xfrm>
          <a:prstGeom prst="rect">
            <a:avLst/>
          </a:prstGeom>
          <a:solidFill>
            <a:srgbClr val="3498DB"/>
          </a:solidFill>
          <a:ln/>
        </p:spPr>
      </p:sp>
      <p:sp>
        <p:nvSpPr>
          <p:cNvPr id="17" name="Text 9"/>
          <p:cNvSpPr/>
          <p:nvPr/>
        </p:nvSpPr>
        <p:spPr>
          <a:xfrm>
            <a:off x="4622235" y="889063"/>
            <a:ext cx="1272983" cy="335756"/>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Resource Type</a:t>
            </a:r>
            <a:endParaRPr lang="en-US" sz="942" dirty="0"/>
          </a:p>
        </p:txBody>
      </p:sp>
      <p:sp>
        <p:nvSpPr>
          <p:cNvPr id="18" name="Shape 10"/>
          <p:cNvSpPr/>
          <p:nvPr/>
        </p:nvSpPr>
        <p:spPr>
          <a:xfrm>
            <a:off x="5895218" y="889063"/>
            <a:ext cx="2798955" cy="335756"/>
          </a:xfrm>
          <a:prstGeom prst="rect">
            <a:avLst/>
          </a:prstGeom>
          <a:solidFill>
            <a:srgbClr val="3498DB"/>
          </a:solidFill>
          <a:ln/>
        </p:spPr>
      </p:sp>
      <p:sp>
        <p:nvSpPr>
          <p:cNvPr id="19" name="Text 11"/>
          <p:cNvSpPr/>
          <p:nvPr/>
        </p:nvSpPr>
        <p:spPr>
          <a:xfrm>
            <a:off x="5895218" y="889063"/>
            <a:ext cx="2798955" cy="335756"/>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Recommendations</a:t>
            </a:r>
            <a:endParaRPr lang="en-US" sz="942" dirty="0"/>
          </a:p>
        </p:txBody>
      </p:sp>
      <p:sp>
        <p:nvSpPr>
          <p:cNvPr id="20" name="Text 12"/>
          <p:cNvSpPr/>
          <p:nvPr/>
        </p:nvSpPr>
        <p:spPr>
          <a:xfrm>
            <a:off x="4622235" y="1224820"/>
            <a:ext cx="1272983" cy="532209"/>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Regulatory Guidance</a:t>
            </a:r>
            <a:endParaRPr lang="en-US" sz="942" dirty="0"/>
          </a:p>
        </p:txBody>
      </p:sp>
      <p:sp>
        <p:nvSpPr>
          <p:cNvPr id="21" name="Text 13"/>
          <p:cNvSpPr/>
          <p:nvPr/>
        </p:nvSpPr>
        <p:spPr>
          <a:xfrm>
            <a:off x="5895218" y="1224820"/>
            <a:ext cx="2798955" cy="532209"/>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EDPB Guidelines, FTC Privacy Framework, NIST Privacy Framework</a:t>
            </a:r>
            <a:endParaRPr lang="en-US" sz="942" dirty="0"/>
          </a:p>
        </p:txBody>
      </p:sp>
      <p:sp>
        <p:nvSpPr>
          <p:cNvPr id="22" name="Shape 14"/>
          <p:cNvSpPr/>
          <p:nvPr/>
        </p:nvSpPr>
        <p:spPr>
          <a:xfrm>
            <a:off x="4622235" y="1757029"/>
            <a:ext cx="4071938" cy="535781"/>
          </a:xfrm>
          <a:prstGeom prst="rect">
            <a:avLst/>
          </a:prstGeom>
          <a:solidFill>
            <a:srgbClr val="E8F4FC"/>
          </a:solidFill>
          <a:ln/>
        </p:spPr>
      </p:sp>
      <p:sp>
        <p:nvSpPr>
          <p:cNvPr id="23" name="Text 15"/>
          <p:cNvSpPr/>
          <p:nvPr/>
        </p:nvSpPr>
        <p:spPr>
          <a:xfrm>
            <a:off x="4622235" y="1757029"/>
            <a:ext cx="1272983"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Industry Organizations</a:t>
            </a:r>
            <a:endParaRPr lang="en-US" sz="942" dirty="0"/>
          </a:p>
        </p:txBody>
      </p:sp>
      <p:sp>
        <p:nvSpPr>
          <p:cNvPr id="24" name="Text 16"/>
          <p:cNvSpPr/>
          <p:nvPr/>
        </p:nvSpPr>
        <p:spPr>
          <a:xfrm>
            <a:off x="5895218" y="1757029"/>
            <a:ext cx="2798955"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IAPP, Future of Privacy Forum</a:t>
            </a:r>
            <a:endParaRPr lang="en-US" sz="942" dirty="0"/>
          </a:p>
        </p:txBody>
      </p:sp>
      <p:sp>
        <p:nvSpPr>
          <p:cNvPr id="25" name="Text 17"/>
          <p:cNvSpPr/>
          <p:nvPr/>
        </p:nvSpPr>
        <p:spPr>
          <a:xfrm>
            <a:off x="4622235" y="2292810"/>
            <a:ext cx="1272983"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Training</a:t>
            </a:r>
            <a:endParaRPr lang="en-US" sz="942" dirty="0"/>
          </a:p>
        </p:txBody>
      </p:sp>
      <p:sp>
        <p:nvSpPr>
          <p:cNvPr id="26" name="Text 18"/>
          <p:cNvSpPr/>
          <p:nvPr/>
        </p:nvSpPr>
        <p:spPr>
          <a:xfrm>
            <a:off x="5895218" y="2292810"/>
            <a:ext cx="2798955"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IAPP Certifications (CIPP, CIPM, CIPT)</a:t>
            </a:r>
            <a:endParaRPr lang="en-US" sz="94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4071938" cy="478631"/>
          </a:xfrm>
          <a:prstGeom prst="rect">
            <a:avLst/>
          </a:prstGeom>
          <a:noFill/>
          <a:ln/>
        </p:spPr>
        <p:txBody>
          <a:bodyPr wrap="none" lIns="0" tIns="0" rIns="0" bIns="85090" rtlCol="0" anchor="ctr">
            <a:spAutoFit/>
          </a:bodyPr>
          <a:lstStyle/>
          <a:p>
            <a:pPr marL="0" indent="0">
              <a:buNone/>
            </a:pPr>
            <a:r>
              <a:rPr lang="en-US" sz="2025" b="1" dirty="0">
                <a:solidFill>
                  <a:srgbClr val="1A5276"/>
                </a:solidFill>
                <a:latin typeface="Noto Sans" pitchFamily="34" charset="0"/>
                <a:ea typeface="Noto Sans" pitchFamily="34" charset="-122"/>
                <a:cs typeface="Noto Sans" pitchFamily="34" charset="-120"/>
              </a:rPr>
              <a:t>Introduction to Data Privacy</a:t>
            </a:r>
            <a:endParaRPr lang="en-US" sz="2025" dirty="0"/>
          </a:p>
        </p:txBody>
      </p:sp>
      <p:sp>
        <p:nvSpPr>
          <p:cNvPr id="4" name="Text 1"/>
          <p:cNvSpPr/>
          <p:nvPr/>
        </p:nvSpPr>
        <p:spPr>
          <a:xfrm>
            <a:off x="285750" y="664803"/>
            <a:ext cx="4071938" cy="1071563"/>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 Data privacy refers to the protection of personal information and the right of individuals to control how their data is collected, used, stored, and shared. It encompasses the legal frameworks, policies, and practices that govern the handling of sensitive information. </a:t>
            </a:r>
            <a:endParaRPr lang="en-US" sz="1046" dirty="0"/>
          </a:p>
        </p:txBody>
      </p:sp>
      <p:sp>
        <p:nvSpPr>
          <p:cNvPr id="5" name="Text 2"/>
          <p:cNvSpPr/>
          <p:nvPr/>
        </p:nvSpPr>
        <p:spPr>
          <a:xfrm>
            <a:off x="4760781" y="432525"/>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Why Data Privacy Matters</a:t>
            </a:r>
            <a:endParaRPr lang="en-US" sz="1350" dirty="0"/>
          </a:p>
        </p:txBody>
      </p:sp>
      <p:sp>
        <p:nvSpPr>
          <p:cNvPr id="6" name="Text 3"/>
          <p:cNvSpPr/>
          <p:nvPr/>
        </p:nvSpPr>
        <p:spPr>
          <a:xfrm>
            <a:off x="4760781" y="657230"/>
            <a:ext cx="4071938" cy="1285875"/>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 Organizations collect unprecedented amounts of personal data in today's digital landscape. With global connectivity and emerging technologies like AI and IoT, privacy challenges continue to grow. Studies show that 87% of consumers will take their business elsewhere if they don't trust a company to handle their data responsibly. </a:t>
            </a:r>
            <a:endParaRPr lang="en-US" sz="1046" dirty="0"/>
          </a:p>
        </p:txBody>
      </p:sp>
      <p:sp>
        <p:nvSpPr>
          <p:cNvPr id="7" name="Shape 4"/>
          <p:cNvSpPr/>
          <p:nvPr/>
        </p:nvSpPr>
        <p:spPr>
          <a:xfrm>
            <a:off x="285750" y="1968211"/>
            <a:ext cx="786929" cy="335756"/>
          </a:xfrm>
          <a:prstGeom prst="rect">
            <a:avLst/>
          </a:prstGeom>
          <a:solidFill>
            <a:srgbClr val="3498DB"/>
          </a:solidFill>
          <a:ln/>
        </p:spPr>
      </p:sp>
      <p:sp>
        <p:nvSpPr>
          <p:cNvPr id="8" name="Text 5"/>
          <p:cNvSpPr/>
          <p:nvPr/>
        </p:nvSpPr>
        <p:spPr>
          <a:xfrm>
            <a:off x="285750" y="1968211"/>
            <a:ext cx="786929" cy="335756"/>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Era</a:t>
            </a:r>
            <a:endParaRPr lang="en-US" sz="942" dirty="0"/>
          </a:p>
        </p:txBody>
      </p:sp>
      <p:sp>
        <p:nvSpPr>
          <p:cNvPr id="9" name="Shape 6"/>
          <p:cNvSpPr/>
          <p:nvPr/>
        </p:nvSpPr>
        <p:spPr>
          <a:xfrm>
            <a:off x="1072679" y="1968211"/>
            <a:ext cx="1447809" cy="335756"/>
          </a:xfrm>
          <a:prstGeom prst="rect">
            <a:avLst/>
          </a:prstGeom>
          <a:solidFill>
            <a:srgbClr val="3498DB"/>
          </a:solidFill>
          <a:ln/>
        </p:spPr>
      </p:sp>
      <p:sp>
        <p:nvSpPr>
          <p:cNvPr id="10" name="Text 7"/>
          <p:cNvSpPr/>
          <p:nvPr/>
        </p:nvSpPr>
        <p:spPr>
          <a:xfrm>
            <a:off x="1072679" y="1968211"/>
            <a:ext cx="1447809" cy="335756"/>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Focus</a:t>
            </a:r>
            <a:endParaRPr lang="en-US" sz="942" dirty="0"/>
          </a:p>
        </p:txBody>
      </p:sp>
      <p:sp>
        <p:nvSpPr>
          <p:cNvPr id="11" name="Shape 8"/>
          <p:cNvSpPr/>
          <p:nvPr/>
        </p:nvSpPr>
        <p:spPr>
          <a:xfrm>
            <a:off x="2520488" y="1968211"/>
            <a:ext cx="1837199" cy="335756"/>
          </a:xfrm>
          <a:prstGeom prst="rect">
            <a:avLst/>
          </a:prstGeom>
          <a:solidFill>
            <a:srgbClr val="3498DB"/>
          </a:solidFill>
          <a:ln/>
        </p:spPr>
      </p:sp>
      <p:sp>
        <p:nvSpPr>
          <p:cNvPr id="12" name="Text 9"/>
          <p:cNvSpPr/>
          <p:nvPr/>
        </p:nvSpPr>
        <p:spPr>
          <a:xfrm>
            <a:off x="2520488" y="1968211"/>
            <a:ext cx="1837199" cy="335756"/>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Key Developments</a:t>
            </a:r>
            <a:endParaRPr lang="en-US" sz="942" dirty="0"/>
          </a:p>
        </p:txBody>
      </p:sp>
      <p:sp>
        <p:nvSpPr>
          <p:cNvPr id="13" name="Text 10"/>
          <p:cNvSpPr/>
          <p:nvPr/>
        </p:nvSpPr>
        <p:spPr>
          <a:xfrm>
            <a:off x="285750" y="2411662"/>
            <a:ext cx="912668" cy="316818"/>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1970s-1990s</a:t>
            </a:r>
            <a:endParaRPr lang="en-US" sz="942" dirty="0"/>
          </a:p>
        </p:txBody>
      </p:sp>
      <p:sp>
        <p:nvSpPr>
          <p:cNvPr id="14" name="Text 11"/>
          <p:cNvSpPr/>
          <p:nvPr/>
        </p:nvSpPr>
        <p:spPr>
          <a:xfrm>
            <a:off x="1072679" y="2303967"/>
            <a:ext cx="1447809" cy="532209"/>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Basic data protection</a:t>
            </a:r>
            <a:endParaRPr lang="en-US" sz="942" dirty="0"/>
          </a:p>
        </p:txBody>
      </p:sp>
      <p:sp>
        <p:nvSpPr>
          <p:cNvPr id="15" name="Text 12"/>
          <p:cNvSpPr/>
          <p:nvPr/>
        </p:nvSpPr>
        <p:spPr>
          <a:xfrm>
            <a:off x="2520488" y="2303967"/>
            <a:ext cx="1837199" cy="532209"/>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First-generation privacy laws</a:t>
            </a:r>
            <a:endParaRPr lang="en-US" sz="942" dirty="0"/>
          </a:p>
        </p:txBody>
      </p:sp>
      <p:sp>
        <p:nvSpPr>
          <p:cNvPr id="16" name="Shape 13"/>
          <p:cNvSpPr/>
          <p:nvPr/>
        </p:nvSpPr>
        <p:spPr>
          <a:xfrm>
            <a:off x="285750" y="2836177"/>
            <a:ext cx="4071938" cy="535781"/>
          </a:xfrm>
          <a:prstGeom prst="rect">
            <a:avLst/>
          </a:prstGeom>
          <a:solidFill>
            <a:srgbClr val="E8F4FC"/>
          </a:solidFill>
          <a:ln/>
        </p:spPr>
      </p:sp>
      <p:sp>
        <p:nvSpPr>
          <p:cNvPr id="17" name="Text 14"/>
          <p:cNvSpPr/>
          <p:nvPr/>
        </p:nvSpPr>
        <p:spPr>
          <a:xfrm>
            <a:off x="285750" y="2945658"/>
            <a:ext cx="1099705" cy="316818"/>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2000s-2015</a:t>
            </a:r>
            <a:endParaRPr lang="en-US" sz="942" dirty="0"/>
          </a:p>
        </p:txBody>
      </p:sp>
      <p:sp>
        <p:nvSpPr>
          <p:cNvPr id="18" name="Text 15"/>
          <p:cNvSpPr/>
          <p:nvPr/>
        </p:nvSpPr>
        <p:spPr>
          <a:xfrm>
            <a:off x="1072679" y="2836177"/>
            <a:ext cx="1447809"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Digital privacy</a:t>
            </a:r>
            <a:endParaRPr lang="en-US" sz="942" dirty="0"/>
          </a:p>
        </p:txBody>
      </p:sp>
      <p:sp>
        <p:nvSpPr>
          <p:cNvPr id="19" name="Text 16"/>
          <p:cNvSpPr/>
          <p:nvPr/>
        </p:nvSpPr>
        <p:spPr>
          <a:xfrm>
            <a:off x="2520488" y="2836177"/>
            <a:ext cx="1837199"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Sector-specific regulations</a:t>
            </a:r>
            <a:endParaRPr lang="en-US" sz="942" dirty="0"/>
          </a:p>
        </p:txBody>
      </p:sp>
      <p:sp>
        <p:nvSpPr>
          <p:cNvPr id="20" name="Text 17"/>
          <p:cNvSpPr/>
          <p:nvPr/>
        </p:nvSpPr>
        <p:spPr>
          <a:xfrm>
            <a:off x="285750" y="3481439"/>
            <a:ext cx="912668" cy="316818"/>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2016-Present</a:t>
            </a:r>
            <a:endParaRPr lang="en-US" sz="942" dirty="0"/>
          </a:p>
        </p:txBody>
      </p:sp>
      <p:sp>
        <p:nvSpPr>
          <p:cNvPr id="21" name="Text 18"/>
          <p:cNvSpPr/>
          <p:nvPr/>
        </p:nvSpPr>
        <p:spPr>
          <a:xfrm>
            <a:off x="1072679" y="3371958"/>
            <a:ext cx="1447809"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Comprehensive protection</a:t>
            </a:r>
            <a:endParaRPr lang="en-US" sz="942" dirty="0"/>
          </a:p>
        </p:txBody>
      </p:sp>
      <p:sp>
        <p:nvSpPr>
          <p:cNvPr id="22" name="Text 19"/>
          <p:cNvSpPr/>
          <p:nvPr/>
        </p:nvSpPr>
        <p:spPr>
          <a:xfrm>
            <a:off x="2520488" y="3371958"/>
            <a:ext cx="1837199"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GDPR and global privacy laws</a:t>
            </a:r>
            <a:endParaRPr lang="en-US" sz="942" dirty="0"/>
          </a:p>
        </p:txBody>
      </p:sp>
      <p:sp>
        <p:nvSpPr>
          <p:cNvPr id="23" name="Shape 20"/>
          <p:cNvSpPr/>
          <p:nvPr/>
        </p:nvSpPr>
        <p:spPr>
          <a:xfrm>
            <a:off x="285750" y="3907739"/>
            <a:ext cx="4071938" cy="535781"/>
          </a:xfrm>
          <a:prstGeom prst="rect">
            <a:avLst/>
          </a:prstGeom>
          <a:solidFill>
            <a:srgbClr val="E8F4FC"/>
          </a:solidFill>
          <a:ln/>
        </p:spPr>
      </p:sp>
      <p:sp>
        <p:nvSpPr>
          <p:cNvPr id="24" name="Text 21"/>
          <p:cNvSpPr/>
          <p:nvPr/>
        </p:nvSpPr>
        <p:spPr>
          <a:xfrm>
            <a:off x="285750" y="3907739"/>
            <a:ext cx="786929"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Future</a:t>
            </a:r>
            <a:endParaRPr lang="en-US" sz="942" dirty="0"/>
          </a:p>
        </p:txBody>
      </p:sp>
      <p:sp>
        <p:nvSpPr>
          <p:cNvPr id="25" name="Text 22"/>
          <p:cNvSpPr/>
          <p:nvPr/>
        </p:nvSpPr>
        <p:spPr>
          <a:xfrm>
            <a:off x="1072679" y="3907739"/>
            <a:ext cx="1447809"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Privacy by design</a:t>
            </a:r>
            <a:endParaRPr lang="en-US" sz="942" dirty="0"/>
          </a:p>
        </p:txBody>
      </p:sp>
      <p:sp>
        <p:nvSpPr>
          <p:cNvPr id="26" name="Text 23"/>
          <p:cNvSpPr/>
          <p:nvPr/>
        </p:nvSpPr>
        <p:spPr>
          <a:xfrm>
            <a:off x="2520488" y="3907739"/>
            <a:ext cx="1837199"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Embedded in technology development</a:t>
            </a:r>
            <a:endParaRPr lang="en-US" sz="942" dirty="0"/>
          </a:p>
        </p:txBody>
      </p:sp>
      <p:pic>
        <p:nvPicPr>
          <p:cNvPr id="27" name="Image 1" descr="preencoded.png"/>
          <p:cNvPicPr>
            <a:picLocks noChangeAspect="1"/>
          </p:cNvPicPr>
          <p:nvPr/>
        </p:nvPicPr>
        <p:blipFill>
          <a:blip r:embed="rId4"/>
          <a:stretch>
            <a:fillRect/>
          </a:stretch>
        </p:blipFill>
        <p:spPr>
          <a:xfrm>
            <a:off x="5286375" y="1910953"/>
            <a:ext cx="2857500" cy="2857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4071938" cy="478631"/>
          </a:xfrm>
          <a:prstGeom prst="rect">
            <a:avLst/>
          </a:prstGeom>
          <a:noFill/>
          <a:ln/>
        </p:spPr>
        <p:txBody>
          <a:bodyPr wrap="none" lIns="0" tIns="0" rIns="0" bIns="85090" rtlCol="0" anchor="ctr">
            <a:spAutoFit/>
          </a:bodyPr>
          <a:lstStyle/>
          <a:p>
            <a:pPr marL="0" indent="0">
              <a:buNone/>
            </a:pPr>
            <a:r>
              <a:rPr lang="en-US" sz="2025" b="1" dirty="0">
                <a:solidFill>
                  <a:srgbClr val="1A5276"/>
                </a:solidFill>
                <a:latin typeface="Noto Sans" pitchFamily="34" charset="0"/>
                <a:ea typeface="Noto Sans" pitchFamily="34" charset="-122"/>
                <a:cs typeface="Noto Sans" pitchFamily="34" charset="-120"/>
              </a:rPr>
              <a:t>Key Principles of Data Privacy</a:t>
            </a:r>
            <a:endParaRPr lang="en-US" sz="2025" dirty="0"/>
          </a:p>
        </p:txBody>
      </p:sp>
      <p:sp>
        <p:nvSpPr>
          <p:cNvPr id="4" name="Text 1"/>
          <p:cNvSpPr/>
          <p:nvPr/>
        </p:nvSpPr>
        <p:spPr>
          <a:xfrm>
            <a:off x="285750" y="907256"/>
            <a:ext cx="407193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Transparency and Notice</a:t>
            </a:r>
            <a:endParaRPr lang="en-US" sz="1238" dirty="0"/>
          </a:p>
        </p:txBody>
      </p:sp>
      <p:sp>
        <p:nvSpPr>
          <p:cNvPr id="5" name="Text 2"/>
          <p:cNvSpPr/>
          <p:nvPr/>
        </p:nvSpPr>
        <p:spPr>
          <a:xfrm>
            <a:off x="285750" y="1178719"/>
            <a:ext cx="4071938" cy="360034"/>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Organizations must clearly inform individuals about how their data is collected, used, and shared through accessible privacy notices.</a:t>
            </a:r>
            <a:endParaRPr lang="en-US" sz="942" dirty="0"/>
          </a:p>
        </p:txBody>
      </p:sp>
      <p:sp>
        <p:nvSpPr>
          <p:cNvPr id="6" name="Text 3"/>
          <p:cNvSpPr/>
          <p:nvPr/>
        </p:nvSpPr>
        <p:spPr>
          <a:xfrm>
            <a:off x="285750" y="1645909"/>
            <a:ext cx="407193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Purpose Limitation</a:t>
            </a:r>
            <a:endParaRPr lang="en-US" sz="1238" dirty="0"/>
          </a:p>
        </p:txBody>
      </p:sp>
      <p:sp>
        <p:nvSpPr>
          <p:cNvPr id="7" name="Text 4"/>
          <p:cNvSpPr/>
          <p:nvPr/>
        </p:nvSpPr>
        <p:spPr>
          <a:xfrm>
            <a:off x="285750" y="1917371"/>
            <a:ext cx="4071938" cy="540051"/>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Personal data should only be collected for specified, explicit, and legitimate purposes, and not processed in ways incompatible with those purposes.</a:t>
            </a:r>
            <a:endParaRPr lang="en-US" sz="942" dirty="0"/>
          </a:p>
        </p:txBody>
      </p:sp>
      <p:sp>
        <p:nvSpPr>
          <p:cNvPr id="8" name="Text 5"/>
          <p:cNvSpPr/>
          <p:nvPr/>
        </p:nvSpPr>
        <p:spPr>
          <a:xfrm>
            <a:off x="285750" y="2564578"/>
            <a:ext cx="407193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Data Minimization</a:t>
            </a:r>
            <a:endParaRPr lang="en-US" sz="1238" dirty="0"/>
          </a:p>
        </p:txBody>
      </p:sp>
      <p:sp>
        <p:nvSpPr>
          <p:cNvPr id="9" name="Text 6"/>
          <p:cNvSpPr/>
          <p:nvPr/>
        </p:nvSpPr>
        <p:spPr>
          <a:xfrm>
            <a:off x="285750" y="2836041"/>
            <a:ext cx="4071938" cy="360034"/>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Only collect and retain the minimum amount of personal data necessary to fulfill the stated purpose.</a:t>
            </a:r>
            <a:endParaRPr lang="en-US" sz="942" dirty="0"/>
          </a:p>
        </p:txBody>
      </p:sp>
      <p:sp>
        <p:nvSpPr>
          <p:cNvPr id="10" name="Text 7"/>
          <p:cNvSpPr/>
          <p:nvPr/>
        </p:nvSpPr>
        <p:spPr>
          <a:xfrm>
            <a:off x="285750" y="3303231"/>
            <a:ext cx="407193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Accuracy</a:t>
            </a:r>
            <a:endParaRPr lang="en-US" sz="1238" dirty="0"/>
          </a:p>
        </p:txBody>
      </p:sp>
      <p:sp>
        <p:nvSpPr>
          <p:cNvPr id="11" name="Text 8"/>
          <p:cNvSpPr/>
          <p:nvPr/>
        </p:nvSpPr>
        <p:spPr>
          <a:xfrm>
            <a:off x="285750" y="3574693"/>
            <a:ext cx="4071938" cy="360034"/>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Personal data must be kept accurate and up-to-date, with reasonable steps taken to correct or delete inaccurate information.</a:t>
            </a:r>
            <a:endParaRPr lang="en-US" sz="942" dirty="0"/>
          </a:p>
        </p:txBody>
      </p:sp>
      <p:sp>
        <p:nvSpPr>
          <p:cNvPr id="12" name="Text 9"/>
          <p:cNvSpPr/>
          <p:nvPr/>
        </p:nvSpPr>
        <p:spPr>
          <a:xfrm>
            <a:off x="285750" y="4041884"/>
            <a:ext cx="407193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Storage Limitation</a:t>
            </a:r>
            <a:endParaRPr lang="en-US" sz="1238" dirty="0"/>
          </a:p>
        </p:txBody>
      </p:sp>
      <p:sp>
        <p:nvSpPr>
          <p:cNvPr id="13" name="Text 10"/>
          <p:cNvSpPr/>
          <p:nvPr/>
        </p:nvSpPr>
        <p:spPr>
          <a:xfrm>
            <a:off x="285750" y="4313346"/>
            <a:ext cx="4071938" cy="360034"/>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Data should not be kept longer than necessary for the purposes for which it was collected.</a:t>
            </a:r>
            <a:endParaRPr lang="en-US" sz="942" dirty="0"/>
          </a:p>
        </p:txBody>
      </p:sp>
      <p:sp>
        <p:nvSpPr>
          <p:cNvPr id="14" name="Text 11"/>
          <p:cNvSpPr/>
          <p:nvPr/>
        </p:nvSpPr>
        <p:spPr>
          <a:xfrm>
            <a:off x="4714875" y="445638"/>
            <a:ext cx="407193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Integrity and Confidentiality</a:t>
            </a:r>
            <a:endParaRPr lang="en-US" sz="1238" dirty="0"/>
          </a:p>
        </p:txBody>
      </p:sp>
      <p:sp>
        <p:nvSpPr>
          <p:cNvPr id="15" name="Text 12"/>
          <p:cNvSpPr/>
          <p:nvPr/>
        </p:nvSpPr>
        <p:spPr>
          <a:xfrm>
            <a:off x="4714875" y="717101"/>
            <a:ext cx="4071938" cy="540051"/>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Appropriate security measures must be implemented to protect personal data against unauthorized access, accidental loss, or damage.</a:t>
            </a:r>
            <a:endParaRPr lang="en-US" sz="942" dirty="0"/>
          </a:p>
        </p:txBody>
      </p:sp>
      <p:sp>
        <p:nvSpPr>
          <p:cNvPr id="16" name="Text 13"/>
          <p:cNvSpPr/>
          <p:nvPr/>
        </p:nvSpPr>
        <p:spPr>
          <a:xfrm>
            <a:off x="4714875" y="1364308"/>
            <a:ext cx="407193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Accountability</a:t>
            </a:r>
            <a:endParaRPr lang="en-US" sz="1238" dirty="0"/>
          </a:p>
        </p:txBody>
      </p:sp>
      <p:sp>
        <p:nvSpPr>
          <p:cNvPr id="17" name="Text 14"/>
          <p:cNvSpPr/>
          <p:nvPr/>
        </p:nvSpPr>
        <p:spPr>
          <a:xfrm>
            <a:off x="285750" y="5970668"/>
            <a:ext cx="4071938" cy="540051"/>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Organizations must demonstrate compliance with privacy principles through documentation, impact assessments, and governance structures.</a:t>
            </a:r>
            <a:endParaRPr lang="en-US" sz="942" dirty="0"/>
          </a:p>
        </p:txBody>
      </p:sp>
      <p:pic>
        <p:nvPicPr>
          <p:cNvPr id="18" name="Image 1" descr="preencoded.png"/>
          <p:cNvPicPr>
            <a:picLocks noChangeAspect="1"/>
          </p:cNvPicPr>
          <p:nvPr/>
        </p:nvPicPr>
        <p:blipFill>
          <a:blip r:embed="rId4"/>
          <a:stretch>
            <a:fillRect/>
          </a:stretch>
        </p:blipFill>
        <p:spPr>
          <a:xfrm>
            <a:off x="4909488" y="1101505"/>
            <a:ext cx="3571875" cy="35718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1754331" y="258945"/>
            <a:ext cx="5422323" cy="397545"/>
          </a:xfrm>
          <a:prstGeom prst="rect">
            <a:avLst/>
          </a:prstGeom>
          <a:noFill/>
          <a:ln/>
        </p:spPr>
        <p:txBody>
          <a:bodyPr wrap="square" lIns="0" tIns="0" rIns="0" bIns="85090" rtlCol="0" anchor="ctr">
            <a:spAutoFit/>
          </a:bodyPr>
          <a:lstStyle/>
          <a:p>
            <a:pPr marL="0" indent="0" algn="ctr">
              <a:buNone/>
            </a:pPr>
            <a:r>
              <a:rPr lang="en-US" sz="2025" b="1" dirty="0">
                <a:solidFill>
                  <a:srgbClr val="1A5276"/>
                </a:solidFill>
                <a:latin typeface="Noto Sans" pitchFamily="34" charset="0"/>
                <a:ea typeface="Noto Sans" pitchFamily="34" charset="-122"/>
                <a:cs typeface="Noto Sans" pitchFamily="34" charset="-120"/>
              </a:rPr>
              <a:t>Major Global Data Privacy Laws (Part 1)</a:t>
            </a:r>
            <a:endParaRPr lang="en-US" sz="2025" dirty="0"/>
          </a:p>
        </p:txBody>
      </p:sp>
      <p:sp>
        <p:nvSpPr>
          <p:cNvPr id="4" name="Text 1"/>
          <p:cNvSpPr/>
          <p:nvPr/>
        </p:nvSpPr>
        <p:spPr>
          <a:xfrm>
            <a:off x="285750" y="1293019"/>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European Union: GDPR</a:t>
            </a:r>
            <a:endParaRPr lang="en-US" sz="1350" dirty="0"/>
          </a:p>
        </p:txBody>
      </p:sp>
      <p:sp>
        <p:nvSpPr>
          <p:cNvPr id="5" name="Text 2"/>
          <p:cNvSpPr/>
          <p:nvPr/>
        </p:nvSpPr>
        <p:spPr>
          <a:xfrm>
            <a:off x="285750" y="1621631"/>
            <a:ext cx="4071938" cy="360034"/>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The General Data Protection Regulation (GDPR) is the world's most comprehensive data privacy law, effective since May 2018. </a:t>
            </a:r>
            <a:endParaRPr lang="en-US" sz="942" dirty="0"/>
          </a:p>
        </p:txBody>
      </p:sp>
      <p:sp>
        <p:nvSpPr>
          <p:cNvPr id="6" name="Text 3"/>
          <p:cNvSpPr/>
          <p:nvPr/>
        </p:nvSpPr>
        <p:spPr>
          <a:xfrm>
            <a:off x="428625" y="2062032"/>
            <a:ext cx="1019854"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Territorial Scope:</a:t>
            </a:r>
            <a:endParaRPr lang="en-US" sz="942" dirty="0"/>
          </a:p>
        </p:txBody>
      </p:sp>
      <p:sp>
        <p:nvSpPr>
          <p:cNvPr id="7" name="Text 4"/>
          <p:cNvSpPr/>
          <p:nvPr/>
        </p:nvSpPr>
        <p:spPr>
          <a:xfrm>
            <a:off x="408522" y="2166082"/>
            <a:ext cx="3635080" cy="367903"/>
          </a:xfrm>
          <a:prstGeom prst="rect">
            <a:avLst/>
          </a:prstGeom>
          <a:noFill/>
          <a:ln/>
        </p:spPr>
        <p:txBody>
          <a:bodyPr wrap="squar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 Applies to organizations in the EU and those targeting EU residents</a:t>
            </a:r>
            <a:endParaRPr lang="en-US" sz="942" dirty="0"/>
          </a:p>
        </p:txBody>
      </p:sp>
      <p:sp>
        <p:nvSpPr>
          <p:cNvPr id="8" name="Text 5"/>
          <p:cNvSpPr/>
          <p:nvPr/>
        </p:nvSpPr>
        <p:spPr>
          <a:xfrm>
            <a:off x="428625" y="2483514"/>
            <a:ext cx="898717"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Key Provisions:</a:t>
            </a:r>
            <a:endParaRPr lang="en-US" sz="942" dirty="0"/>
          </a:p>
        </p:txBody>
      </p:sp>
      <p:sp>
        <p:nvSpPr>
          <p:cNvPr id="9" name="Text 6"/>
          <p:cNvSpPr/>
          <p:nvPr/>
        </p:nvSpPr>
        <p:spPr>
          <a:xfrm>
            <a:off x="428625" y="2483514"/>
            <a:ext cx="3619509" cy="367903"/>
          </a:xfrm>
          <a:prstGeom prst="rect">
            <a:avLst/>
          </a:prstGeom>
          <a:noFill/>
          <a:ln/>
        </p:spPr>
        <p:txBody>
          <a:bodyPr wrap="squar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 Legal basis required for processing, enhanced individual rights</a:t>
            </a:r>
            <a:endParaRPr lang="en-US" sz="942" dirty="0"/>
          </a:p>
        </p:txBody>
      </p:sp>
      <p:sp>
        <p:nvSpPr>
          <p:cNvPr id="10" name="Text 7"/>
          <p:cNvSpPr/>
          <p:nvPr/>
        </p:nvSpPr>
        <p:spPr>
          <a:xfrm>
            <a:off x="428625" y="2904995"/>
            <a:ext cx="1208605"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Data Subject Rights:</a:t>
            </a:r>
            <a:endParaRPr lang="en-US" sz="942" dirty="0"/>
          </a:p>
        </p:txBody>
      </p:sp>
      <p:sp>
        <p:nvSpPr>
          <p:cNvPr id="11" name="Text 8"/>
          <p:cNvSpPr/>
          <p:nvPr/>
        </p:nvSpPr>
        <p:spPr>
          <a:xfrm>
            <a:off x="1637230" y="2904995"/>
            <a:ext cx="2324230"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 Access, rectification, erasure, portability</a:t>
            </a:r>
            <a:endParaRPr lang="en-US" sz="942" dirty="0"/>
          </a:p>
        </p:txBody>
      </p:sp>
      <p:sp>
        <p:nvSpPr>
          <p:cNvPr id="12" name="Text 9"/>
          <p:cNvSpPr/>
          <p:nvPr/>
        </p:nvSpPr>
        <p:spPr>
          <a:xfrm>
            <a:off x="428625" y="3133595"/>
            <a:ext cx="583276"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Penalties:</a:t>
            </a:r>
            <a:endParaRPr lang="en-US" sz="942" dirty="0"/>
          </a:p>
        </p:txBody>
      </p:sp>
      <p:sp>
        <p:nvSpPr>
          <p:cNvPr id="13" name="Text 10"/>
          <p:cNvSpPr/>
          <p:nvPr/>
        </p:nvSpPr>
        <p:spPr>
          <a:xfrm>
            <a:off x="1011901" y="3133595"/>
            <a:ext cx="2879852"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 Up to €20 million or 4% of global annual revenue</a:t>
            </a:r>
            <a:endParaRPr lang="en-US" sz="942" dirty="0"/>
          </a:p>
        </p:txBody>
      </p:sp>
      <p:sp>
        <p:nvSpPr>
          <p:cNvPr id="14" name="Text 11"/>
          <p:cNvSpPr/>
          <p:nvPr/>
        </p:nvSpPr>
        <p:spPr>
          <a:xfrm>
            <a:off x="4947842" y="1178718"/>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California: CCPA/CPRA</a:t>
            </a:r>
            <a:endParaRPr lang="en-US" sz="1350" dirty="0"/>
          </a:p>
        </p:txBody>
      </p:sp>
      <p:sp>
        <p:nvSpPr>
          <p:cNvPr id="15" name="Text 12"/>
          <p:cNvSpPr/>
          <p:nvPr/>
        </p:nvSpPr>
        <p:spPr>
          <a:xfrm>
            <a:off x="4947842" y="1507331"/>
            <a:ext cx="4071938" cy="540051"/>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The California Consumer Privacy Act (CCPA), enhanced by the California Privacy Rights Act (CPRA), establishes comprehensive privacy rights for California residents. </a:t>
            </a:r>
            <a:endParaRPr lang="en-US" sz="942" dirty="0"/>
          </a:p>
        </p:txBody>
      </p:sp>
      <p:sp>
        <p:nvSpPr>
          <p:cNvPr id="16" name="Text 13"/>
          <p:cNvSpPr/>
          <p:nvPr/>
        </p:nvSpPr>
        <p:spPr>
          <a:xfrm>
            <a:off x="5090717" y="2127749"/>
            <a:ext cx="765637"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Applicability:</a:t>
            </a:r>
            <a:endParaRPr lang="en-US" sz="942" dirty="0"/>
          </a:p>
        </p:txBody>
      </p:sp>
      <p:sp>
        <p:nvSpPr>
          <p:cNvPr id="17" name="Text 14"/>
          <p:cNvSpPr/>
          <p:nvPr/>
        </p:nvSpPr>
        <p:spPr>
          <a:xfrm>
            <a:off x="5075230" y="2237054"/>
            <a:ext cx="3817162" cy="367903"/>
          </a:xfrm>
          <a:prstGeom prst="rect">
            <a:avLst/>
          </a:prstGeom>
          <a:noFill/>
          <a:ln/>
        </p:spPr>
        <p:txBody>
          <a:bodyPr wrap="squar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 Businesses with $25M+ revenue or handling data of 50,000+ consumers</a:t>
            </a:r>
            <a:endParaRPr lang="en-US" sz="942" dirty="0"/>
          </a:p>
        </p:txBody>
      </p:sp>
      <p:sp>
        <p:nvSpPr>
          <p:cNvPr id="18" name="Text 15"/>
          <p:cNvSpPr/>
          <p:nvPr/>
        </p:nvSpPr>
        <p:spPr>
          <a:xfrm>
            <a:off x="5090717" y="2549230"/>
            <a:ext cx="1073069"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Consumer Rights:</a:t>
            </a:r>
            <a:endParaRPr lang="en-US" sz="942" dirty="0"/>
          </a:p>
        </p:txBody>
      </p:sp>
      <p:sp>
        <p:nvSpPr>
          <p:cNvPr id="19" name="Text 16"/>
          <p:cNvSpPr/>
          <p:nvPr/>
        </p:nvSpPr>
        <p:spPr>
          <a:xfrm>
            <a:off x="6163786" y="2549230"/>
            <a:ext cx="2430326"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 Know, delete, opt-out, non-discrimination</a:t>
            </a:r>
            <a:endParaRPr lang="en-US" sz="942" dirty="0"/>
          </a:p>
        </p:txBody>
      </p:sp>
      <p:sp>
        <p:nvSpPr>
          <p:cNvPr id="20" name="Text 17"/>
          <p:cNvSpPr/>
          <p:nvPr/>
        </p:nvSpPr>
        <p:spPr>
          <a:xfrm>
            <a:off x="5090717" y="2777830"/>
            <a:ext cx="965969"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Unique Feature:</a:t>
            </a:r>
            <a:endParaRPr lang="en-US" sz="942" dirty="0"/>
          </a:p>
        </p:txBody>
      </p:sp>
      <p:sp>
        <p:nvSpPr>
          <p:cNvPr id="21" name="Text 18"/>
          <p:cNvSpPr/>
          <p:nvPr/>
        </p:nvSpPr>
        <p:spPr>
          <a:xfrm>
            <a:off x="6056686" y="2777830"/>
            <a:ext cx="2343262"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 Private right of action for data breaches</a:t>
            </a:r>
            <a:endParaRPr lang="en-US" sz="942" dirty="0"/>
          </a:p>
        </p:txBody>
      </p:sp>
      <p:sp>
        <p:nvSpPr>
          <p:cNvPr id="22" name="Text 19"/>
          <p:cNvSpPr/>
          <p:nvPr/>
        </p:nvSpPr>
        <p:spPr>
          <a:xfrm>
            <a:off x="5090717" y="3006430"/>
            <a:ext cx="583276"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Penalties:</a:t>
            </a:r>
            <a:endParaRPr lang="en-US" sz="942" dirty="0"/>
          </a:p>
        </p:txBody>
      </p:sp>
      <p:sp>
        <p:nvSpPr>
          <p:cNvPr id="23" name="Text 20"/>
          <p:cNvSpPr/>
          <p:nvPr/>
        </p:nvSpPr>
        <p:spPr>
          <a:xfrm>
            <a:off x="5673993" y="3006430"/>
            <a:ext cx="2199131" cy="175022"/>
          </a:xfrm>
          <a:prstGeom prst="rect">
            <a:avLst/>
          </a:prstGeom>
          <a:noFill/>
          <a:ln/>
        </p:spPr>
        <p:txBody>
          <a:bodyPr wrap="none" lIns="0" tIns="0" rIns="0" bIns="0" rtlCol="0" anchor="ctr">
            <a:spAutoFit/>
          </a:bodyPr>
          <a:lstStyle/>
          <a:p>
            <a:pPr marL="0" indent="0" algn="l">
              <a:buNone/>
            </a:pPr>
            <a:r>
              <a:rPr lang="en-US" sz="942" dirty="0">
                <a:solidFill>
                  <a:srgbClr val="1A5276"/>
                </a:solidFill>
                <a:latin typeface="Noto Sans" pitchFamily="34" charset="0"/>
                <a:ea typeface="Noto Sans" pitchFamily="34" charset="-122"/>
                <a:cs typeface="Noto Sans" pitchFamily="34" charset="-120"/>
              </a:rPr>
              <a:t> Up to $7,500 per intentional violation</a:t>
            </a:r>
            <a:endParaRPr lang="en-US" sz="942" dirty="0"/>
          </a:p>
        </p:txBody>
      </p:sp>
      <p:sp>
        <p:nvSpPr>
          <p:cNvPr id="24" name="Text 21"/>
          <p:cNvSpPr/>
          <p:nvPr/>
        </p:nvSpPr>
        <p:spPr>
          <a:xfrm>
            <a:off x="289908" y="3634057"/>
            <a:ext cx="946938" cy="175022"/>
          </a:xfrm>
          <a:prstGeom prst="rect">
            <a:avLst/>
          </a:prstGeom>
          <a:noFill/>
          <a:ln/>
        </p:spPr>
        <p:txBody>
          <a:bodyPr wrap="none" lIns="0" tIns="0" rIns="0" bIns="0" rtlCol="0" anchor="ctr">
            <a:spAutoFit/>
          </a:bodyPr>
          <a:lstStyle/>
          <a:p>
            <a:pPr marL="0" indent="0">
              <a:buNone/>
            </a:pPr>
            <a:r>
              <a:rPr lang="en-US" sz="942" b="1" dirty="0">
                <a:solidFill>
                  <a:srgbClr val="E74C3C"/>
                </a:solidFill>
                <a:latin typeface="Noto Sans" pitchFamily="34" charset="0"/>
                <a:ea typeface="Noto Sans" pitchFamily="34" charset="-122"/>
                <a:cs typeface="Noto Sans" pitchFamily="34" charset="-120"/>
              </a:rPr>
              <a:t>Key Difference:</a:t>
            </a:r>
            <a:endParaRPr lang="en-US" sz="942" dirty="0"/>
          </a:p>
        </p:txBody>
      </p:sp>
      <p:sp>
        <p:nvSpPr>
          <p:cNvPr id="25" name="Text 22"/>
          <p:cNvSpPr/>
          <p:nvPr/>
        </p:nvSpPr>
        <p:spPr>
          <a:xfrm>
            <a:off x="1236846" y="3634057"/>
            <a:ext cx="3120842"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While GDPR is based on the principle that privacy is a </a:t>
            </a:r>
            <a:endParaRPr lang="en-US" sz="942" dirty="0"/>
          </a:p>
        </p:txBody>
      </p:sp>
      <p:sp>
        <p:nvSpPr>
          <p:cNvPr id="26" name="Text 23"/>
          <p:cNvSpPr/>
          <p:nvPr/>
        </p:nvSpPr>
        <p:spPr>
          <a:xfrm>
            <a:off x="289908" y="3814074"/>
            <a:ext cx="3944187"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fundamental right, CCPA focuses more on consumer protection and </a:t>
            </a:r>
            <a:endParaRPr lang="en-US" sz="942" dirty="0"/>
          </a:p>
        </p:txBody>
      </p:sp>
      <p:sp>
        <p:nvSpPr>
          <p:cNvPr id="27" name="Text 24"/>
          <p:cNvSpPr/>
          <p:nvPr/>
        </p:nvSpPr>
        <p:spPr>
          <a:xfrm>
            <a:off x="289908" y="3994091"/>
            <a:ext cx="3589288"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the right to control personal information as a consumer right. </a:t>
            </a:r>
            <a:endParaRPr lang="en-US" sz="94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1705408" y="144073"/>
            <a:ext cx="6447559" cy="397545"/>
          </a:xfrm>
          <a:prstGeom prst="rect">
            <a:avLst/>
          </a:prstGeom>
          <a:noFill/>
          <a:ln/>
        </p:spPr>
        <p:txBody>
          <a:bodyPr wrap="square" lIns="0" tIns="0" rIns="0" bIns="85090" rtlCol="0" anchor="ctr">
            <a:spAutoFit/>
          </a:bodyPr>
          <a:lstStyle/>
          <a:p>
            <a:pPr marL="0" indent="0">
              <a:buNone/>
            </a:pPr>
            <a:r>
              <a:rPr lang="en-US" sz="2025" b="1" dirty="0">
                <a:solidFill>
                  <a:srgbClr val="1A5276"/>
                </a:solidFill>
                <a:latin typeface="Noto Sans" pitchFamily="34" charset="0"/>
                <a:ea typeface="Noto Sans" pitchFamily="34" charset="-122"/>
                <a:cs typeface="Noto Sans" pitchFamily="34" charset="-120"/>
              </a:rPr>
              <a:t>Major Global Data Privacy Laws (Part 2)</a:t>
            </a:r>
            <a:endParaRPr lang="en-US" sz="2025" dirty="0"/>
          </a:p>
        </p:txBody>
      </p:sp>
      <p:sp>
        <p:nvSpPr>
          <p:cNvPr id="4" name="Text 1"/>
          <p:cNvSpPr/>
          <p:nvPr/>
        </p:nvSpPr>
        <p:spPr>
          <a:xfrm>
            <a:off x="285750" y="608302"/>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Brazil: Lei Geral de Proteção de Dados (LGPD)</a:t>
            </a:r>
            <a:endParaRPr lang="en-US" sz="1350" dirty="0"/>
          </a:p>
        </p:txBody>
      </p:sp>
      <p:sp>
        <p:nvSpPr>
          <p:cNvPr id="5" name="Text 2"/>
          <p:cNvSpPr/>
          <p:nvPr/>
        </p:nvSpPr>
        <p:spPr>
          <a:xfrm>
            <a:off x="285750" y="936914"/>
            <a:ext cx="4071938" cy="857250"/>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 The LGPD establishes a comprehensive framework for data protection in Brazil, drawing significant inspiration from the GDPR while maintaining unique elements tailored to the Brazilian context. </a:t>
            </a:r>
            <a:endParaRPr lang="en-US" sz="1046" dirty="0"/>
          </a:p>
        </p:txBody>
      </p:sp>
      <p:pic>
        <p:nvPicPr>
          <p:cNvPr id="6" name="Image 1" descr="preencoded.png"/>
          <p:cNvPicPr>
            <a:picLocks noChangeAspect="1"/>
          </p:cNvPicPr>
          <p:nvPr/>
        </p:nvPicPr>
        <p:blipFill>
          <a:blip r:embed="rId4"/>
          <a:stretch>
            <a:fillRect/>
          </a:stretch>
        </p:blipFill>
        <p:spPr>
          <a:xfrm>
            <a:off x="285750" y="1940611"/>
            <a:ext cx="114300" cy="114300"/>
          </a:xfrm>
          <a:prstGeom prst="rect">
            <a:avLst/>
          </a:prstGeom>
        </p:spPr>
      </p:pic>
      <p:sp>
        <p:nvSpPr>
          <p:cNvPr id="7" name="Text 3"/>
          <p:cNvSpPr/>
          <p:nvPr/>
        </p:nvSpPr>
        <p:spPr>
          <a:xfrm>
            <a:off x="471488" y="1901320"/>
            <a:ext cx="2162603" cy="192881"/>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Extraterritorial scope similar to GDPR</a:t>
            </a:r>
            <a:endParaRPr lang="en-US" sz="942" dirty="0"/>
          </a:p>
        </p:txBody>
      </p:sp>
      <p:pic>
        <p:nvPicPr>
          <p:cNvPr id="8" name="Image 2" descr="preencoded.png"/>
          <p:cNvPicPr>
            <a:picLocks noChangeAspect="1"/>
          </p:cNvPicPr>
          <p:nvPr/>
        </p:nvPicPr>
        <p:blipFill>
          <a:blip r:embed="rId5"/>
          <a:stretch>
            <a:fillRect/>
          </a:stretch>
        </p:blipFill>
        <p:spPr>
          <a:xfrm>
            <a:off x="285750" y="2190642"/>
            <a:ext cx="128588" cy="114300"/>
          </a:xfrm>
          <a:prstGeom prst="rect">
            <a:avLst/>
          </a:prstGeom>
        </p:spPr>
      </p:pic>
      <p:sp>
        <p:nvSpPr>
          <p:cNvPr id="9" name="Text 4"/>
          <p:cNvSpPr/>
          <p:nvPr/>
        </p:nvSpPr>
        <p:spPr>
          <a:xfrm>
            <a:off x="485775" y="2151352"/>
            <a:ext cx="2594521" cy="192881"/>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Ten legal bases for processing personal data</a:t>
            </a:r>
            <a:endParaRPr lang="en-US" sz="942" dirty="0"/>
          </a:p>
        </p:txBody>
      </p:sp>
      <p:pic>
        <p:nvPicPr>
          <p:cNvPr id="10" name="Image 3" descr="preencoded.png"/>
          <p:cNvPicPr>
            <a:picLocks noChangeAspect="1"/>
          </p:cNvPicPr>
          <p:nvPr/>
        </p:nvPicPr>
        <p:blipFill>
          <a:blip r:embed="rId6"/>
          <a:stretch>
            <a:fillRect/>
          </a:stretch>
        </p:blipFill>
        <p:spPr>
          <a:xfrm>
            <a:off x="285750" y="2440673"/>
            <a:ext cx="142875" cy="114300"/>
          </a:xfrm>
          <a:prstGeom prst="rect">
            <a:avLst/>
          </a:prstGeom>
        </p:spPr>
      </p:pic>
      <p:sp>
        <p:nvSpPr>
          <p:cNvPr id="11" name="Text 5"/>
          <p:cNvSpPr/>
          <p:nvPr/>
        </p:nvSpPr>
        <p:spPr>
          <a:xfrm>
            <a:off x="500063" y="2401383"/>
            <a:ext cx="2795494" cy="192881"/>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Data subject rights closely mirror those in GDPR</a:t>
            </a:r>
            <a:endParaRPr lang="en-US" sz="942" dirty="0"/>
          </a:p>
        </p:txBody>
      </p:sp>
      <p:pic>
        <p:nvPicPr>
          <p:cNvPr id="12" name="Image 4" descr="preencoded.png"/>
          <p:cNvPicPr>
            <a:picLocks noChangeAspect="1"/>
          </p:cNvPicPr>
          <p:nvPr/>
        </p:nvPicPr>
        <p:blipFill>
          <a:blip r:embed="rId7"/>
          <a:stretch>
            <a:fillRect/>
          </a:stretch>
        </p:blipFill>
        <p:spPr>
          <a:xfrm>
            <a:off x="285750" y="2690705"/>
            <a:ext cx="142875" cy="114300"/>
          </a:xfrm>
          <a:prstGeom prst="rect">
            <a:avLst/>
          </a:prstGeom>
        </p:spPr>
      </p:pic>
      <p:sp>
        <p:nvSpPr>
          <p:cNvPr id="13" name="Text 6"/>
          <p:cNvSpPr/>
          <p:nvPr/>
        </p:nvSpPr>
        <p:spPr>
          <a:xfrm>
            <a:off x="500063" y="2651414"/>
            <a:ext cx="3855700" cy="192881"/>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Penalties up to 2% of Brazilian revenue (capped at 50 million reals)</a:t>
            </a:r>
            <a:endParaRPr lang="en-US" sz="942" dirty="0"/>
          </a:p>
        </p:txBody>
      </p:sp>
      <p:sp>
        <p:nvSpPr>
          <p:cNvPr id="14" name="Text 7"/>
          <p:cNvSpPr/>
          <p:nvPr/>
        </p:nvSpPr>
        <p:spPr>
          <a:xfrm>
            <a:off x="285750" y="3085234"/>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Other Significant Privacy Laws</a:t>
            </a:r>
            <a:endParaRPr lang="en-US" sz="1350" dirty="0"/>
          </a:p>
        </p:txBody>
      </p:sp>
      <p:pic>
        <p:nvPicPr>
          <p:cNvPr id="15" name="Image 5" descr="preencoded.png"/>
          <p:cNvPicPr>
            <a:picLocks noChangeAspect="1"/>
          </p:cNvPicPr>
          <p:nvPr/>
        </p:nvPicPr>
        <p:blipFill>
          <a:blip r:embed="rId8"/>
          <a:stretch>
            <a:fillRect/>
          </a:stretch>
        </p:blipFill>
        <p:spPr>
          <a:xfrm>
            <a:off x="285750" y="3453137"/>
            <a:ext cx="114300" cy="114300"/>
          </a:xfrm>
          <a:prstGeom prst="rect">
            <a:avLst/>
          </a:prstGeom>
        </p:spPr>
      </p:pic>
      <p:sp>
        <p:nvSpPr>
          <p:cNvPr id="16" name="Text 8"/>
          <p:cNvSpPr/>
          <p:nvPr/>
        </p:nvSpPr>
        <p:spPr>
          <a:xfrm>
            <a:off x="471488" y="3422776"/>
            <a:ext cx="1053647"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Canada's PIPEDA:</a:t>
            </a:r>
            <a:endParaRPr lang="en-US" sz="942" dirty="0"/>
          </a:p>
        </p:txBody>
      </p:sp>
      <p:sp>
        <p:nvSpPr>
          <p:cNvPr id="17" name="Text 9"/>
          <p:cNvSpPr/>
          <p:nvPr/>
        </p:nvSpPr>
        <p:spPr>
          <a:xfrm>
            <a:off x="1525135" y="3422776"/>
            <a:ext cx="2338880"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Based on ten fair information principles</a:t>
            </a:r>
            <a:endParaRPr lang="en-US" sz="942" dirty="0"/>
          </a:p>
        </p:txBody>
      </p:sp>
      <p:pic>
        <p:nvPicPr>
          <p:cNvPr id="18" name="Image 6" descr="preencoded.png"/>
          <p:cNvPicPr>
            <a:picLocks noChangeAspect="1"/>
          </p:cNvPicPr>
          <p:nvPr/>
        </p:nvPicPr>
        <p:blipFill>
          <a:blip r:embed="rId8"/>
          <a:stretch>
            <a:fillRect/>
          </a:stretch>
        </p:blipFill>
        <p:spPr>
          <a:xfrm>
            <a:off x="285750" y="3703168"/>
            <a:ext cx="114300" cy="114300"/>
          </a:xfrm>
          <a:prstGeom prst="rect">
            <a:avLst/>
          </a:prstGeom>
        </p:spPr>
      </p:pic>
      <p:sp>
        <p:nvSpPr>
          <p:cNvPr id="19" name="Text 10"/>
          <p:cNvSpPr/>
          <p:nvPr/>
        </p:nvSpPr>
        <p:spPr>
          <a:xfrm>
            <a:off x="471488" y="3672807"/>
            <a:ext cx="765358"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China's PIPL:</a:t>
            </a:r>
            <a:endParaRPr lang="en-US" sz="942" dirty="0"/>
          </a:p>
        </p:txBody>
      </p:sp>
      <p:sp>
        <p:nvSpPr>
          <p:cNvPr id="20" name="Text 11"/>
          <p:cNvSpPr/>
          <p:nvPr/>
        </p:nvSpPr>
        <p:spPr>
          <a:xfrm>
            <a:off x="1236845" y="3672807"/>
            <a:ext cx="2130707"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Strict data localization requirements</a:t>
            </a:r>
            <a:endParaRPr lang="en-US" sz="942" dirty="0"/>
          </a:p>
        </p:txBody>
      </p:sp>
      <p:pic>
        <p:nvPicPr>
          <p:cNvPr id="21" name="Image 7" descr="preencoded.png"/>
          <p:cNvPicPr>
            <a:picLocks noChangeAspect="1"/>
          </p:cNvPicPr>
          <p:nvPr/>
        </p:nvPicPr>
        <p:blipFill>
          <a:blip r:embed="rId8"/>
          <a:stretch>
            <a:fillRect/>
          </a:stretch>
        </p:blipFill>
        <p:spPr>
          <a:xfrm>
            <a:off x="285750" y="3953200"/>
            <a:ext cx="114300" cy="114300"/>
          </a:xfrm>
          <a:prstGeom prst="rect">
            <a:avLst/>
          </a:prstGeom>
        </p:spPr>
      </p:pic>
      <p:sp>
        <p:nvSpPr>
          <p:cNvPr id="22" name="Text 12"/>
          <p:cNvSpPr/>
          <p:nvPr/>
        </p:nvSpPr>
        <p:spPr>
          <a:xfrm>
            <a:off x="471488" y="3922839"/>
            <a:ext cx="1336691"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Australia's Privacy Act:</a:t>
            </a:r>
            <a:endParaRPr lang="en-US" sz="942" dirty="0"/>
          </a:p>
        </p:txBody>
      </p:sp>
      <p:sp>
        <p:nvSpPr>
          <p:cNvPr id="23" name="Text 13"/>
          <p:cNvSpPr/>
          <p:nvPr/>
        </p:nvSpPr>
        <p:spPr>
          <a:xfrm>
            <a:off x="1808178" y="3922839"/>
            <a:ext cx="1831479"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13 Australian Privacy Principles</a:t>
            </a:r>
            <a:endParaRPr lang="en-US" sz="942" dirty="0"/>
          </a:p>
        </p:txBody>
      </p:sp>
      <p:pic>
        <p:nvPicPr>
          <p:cNvPr id="24" name="Image 8" descr="preencoded.png"/>
          <p:cNvPicPr>
            <a:picLocks noChangeAspect="1"/>
          </p:cNvPicPr>
          <p:nvPr/>
        </p:nvPicPr>
        <p:blipFill>
          <a:blip r:embed="rId9"/>
          <a:stretch>
            <a:fillRect/>
          </a:stretch>
        </p:blipFill>
        <p:spPr>
          <a:xfrm>
            <a:off x="285750" y="4299672"/>
            <a:ext cx="128588" cy="114300"/>
          </a:xfrm>
          <a:prstGeom prst="rect">
            <a:avLst/>
          </a:prstGeom>
        </p:spPr>
      </p:pic>
      <p:sp>
        <p:nvSpPr>
          <p:cNvPr id="25" name="Text 14"/>
          <p:cNvSpPr/>
          <p:nvPr/>
        </p:nvSpPr>
        <p:spPr>
          <a:xfrm>
            <a:off x="485775" y="4172870"/>
            <a:ext cx="876198"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US State Laws:</a:t>
            </a:r>
            <a:endParaRPr lang="en-US" sz="942" dirty="0"/>
          </a:p>
        </p:txBody>
      </p:sp>
      <p:sp>
        <p:nvSpPr>
          <p:cNvPr id="26" name="Text 15"/>
          <p:cNvSpPr/>
          <p:nvPr/>
        </p:nvSpPr>
        <p:spPr>
          <a:xfrm>
            <a:off x="1361973" y="4172870"/>
            <a:ext cx="2833697"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Growing patchwork including Virginia, Colorado, </a:t>
            </a:r>
            <a:endParaRPr lang="en-US" sz="942" dirty="0"/>
          </a:p>
        </p:txBody>
      </p:sp>
      <p:sp>
        <p:nvSpPr>
          <p:cNvPr id="27" name="Text 16"/>
          <p:cNvSpPr/>
          <p:nvPr/>
        </p:nvSpPr>
        <p:spPr>
          <a:xfrm>
            <a:off x="485775" y="4365751"/>
            <a:ext cx="1041313"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Connecticut, Utah</a:t>
            </a:r>
            <a:endParaRPr lang="en-US" sz="942" dirty="0"/>
          </a:p>
        </p:txBody>
      </p:sp>
      <p:pic>
        <p:nvPicPr>
          <p:cNvPr id="28" name="Image 9" descr="preencoded.png"/>
          <p:cNvPicPr>
            <a:picLocks noChangeAspect="1"/>
          </p:cNvPicPr>
          <p:nvPr/>
        </p:nvPicPr>
        <p:blipFill>
          <a:blip r:embed="rId10"/>
          <a:stretch>
            <a:fillRect/>
          </a:stretch>
        </p:blipFill>
        <p:spPr>
          <a:xfrm>
            <a:off x="4429125" y="900113"/>
            <a:ext cx="4286250" cy="4286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1734137" y="137703"/>
            <a:ext cx="5990359" cy="397545"/>
          </a:xfrm>
          <a:prstGeom prst="rect">
            <a:avLst/>
          </a:prstGeom>
          <a:noFill/>
          <a:ln/>
        </p:spPr>
        <p:txBody>
          <a:bodyPr wrap="square" lIns="0" tIns="0" rIns="0" bIns="85090" rtlCol="0" anchor="ctr">
            <a:spAutoFit/>
          </a:bodyPr>
          <a:lstStyle/>
          <a:p>
            <a:pPr marL="0" indent="0">
              <a:buNone/>
            </a:pPr>
            <a:r>
              <a:rPr lang="en-US" sz="2025" b="1" dirty="0">
                <a:solidFill>
                  <a:srgbClr val="1A5276"/>
                </a:solidFill>
                <a:latin typeface="Noto Sans" pitchFamily="34" charset="0"/>
                <a:ea typeface="Noto Sans" pitchFamily="34" charset="-122"/>
                <a:cs typeface="Noto Sans" pitchFamily="34" charset="-120"/>
              </a:rPr>
              <a:t>Industry-Specific Privacy Regulations</a:t>
            </a:r>
            <a:endParaRPr lang="en-US" sz="2025" dirty="0"/>
          </a:p>
        </p:txBody>
      </p:sp>
      <p:pic>
        <p:nvPicPr>
          <p:cNvPr id="4" name="Image 1" descr="preencoded.png"/>
          <p:cNvPicPr>
            <a:picLocks noChangeAspect="1"/>
          </p:cNvPicPr>
          <p:nvPr/>
        </p:nvPicPr>
        <p:blipFill>
          <a:blip r:embed="rId4"/>
          <a:stretch>
            <a:fillRect/>
          </a:stretch>
        </p:blipFill>
        <p:spPr>
          <a:xfrm>
            <a:off x="285750" y="706580"/>
            <a:ext cx="192881" cy="171450"/>
          </a:xfrm>
          <a:prstGeom prst="rect">
            <a:avLst/>
          </a:prstGeom>
        </p:spPr>
      </p:pic>
      <p:sp>
        <p:nvSpPr>
          <p:cNvPr id="5" name="Text 1"/>
          <p:cNvSpPr/>
          <p:nvPr/>
        </p:nvSpPr>
        <p:spPr>
          <a:xfrm>
            <a:off x="550069" y="674433"/>
            <a:ext cx="1530214" cy="233958"/>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Healthcare: HIPAA</a:t>
            </a:r>
            <a:endParaRPr lang="en-US" sz="1350" dirty="0"/>
          </a:p>
        </p:txBody>
      </p:sp>
      <p:sp>
        <p:nvSpPr>
          <p:cNvPr id="6" name="Text 2"/>
          <p:cNvSpPr/>
          <p:nvPr/>
        </p:nvSpPr>
        <p:spPr>
          <a:xfrm>
            <a:off x="285750" y="992330"/>
            <a:ext cx="4071938" cy="642938"/>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 The Health Insurance Portability and Accountability Act (HIPAA) establishes national standards to protect individuals' medical records and other personal health information. </a:t>
            </a:r>
            <a:endParaRPr lang="en-US" sz="1046" dirty="0"/>
          </a:p>
        </p:txBody>
      </p:sp>
      <p:pic>
        <p:nvPicPr>
          <p:cNvPr id="7" name="Image 2" descr="preencoded.png"/>
          <p:cNvPicPr>
            <a:picLocks noChangeAspect="1"/>
          </p:cNvPicPr>
          <p:nvPr/>
        </p:nvPicPr>
        <p:blipFill>
          <a:blip r:embed="rId5"/>
          <a:stretch>
            <a:fillRect/>
          </a:stretch>
        </p:blipFill>
        <p:spPr>
          <a:xfrm>
            <a:off x="428625" y="1670986"/>
            <a:ext cx="142875" cy="142875"/>
          </a:xfrm>
          <a:prstGeom prst="rect">
            <a:avLst/>
          </a:prstGeom>
        </p:spPr>
      </p:pic>
      <p:sp>
        <p:nvSpPr>
          <p:cNvPr id="8" name="Text 3"/>
          <p:cNvSpPr/>
          <p:nvPr/>
        </p:nvSpPr>
        <p:spPr>
          <a:xfrm>
            <a:off x="642938" y="1644197"/>
            <a:ext cx="1120732" cy="194667"/>
          </a:xfrm>
          <a:prstGeom prst="rect">
            <a:avLst/>
          </a:prstGeom>
          <a:noFill/>
          <a:ln/>
        </p:spPr>
        <p:txBody>
          <a:bodyPr wrap="non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Covered Entities:</a:t>
            </a:r>
            <a:endParaRPr lang="en-US" sz="1046" dirty="0"/>
          </a:p>
        </p:txBody>
      </p:sp>
      <p:sp>
        <p:nvSpPr>
          <p:cNvPr id="9" name="Text 4"/>
          <p:cNvSpPr/>
          <p:nvPr/>
        </p:nvSpPr>
        <p:spPr>
          <a:xfrm>
            <a:off x="497895" y="1748106"/>
            <a:ext cx="3614765" cy="408980"/>
          </a:xfrm>
          <a:prstGeom prst="rect">
            <a:avLst/>
          </a:prstGeom>
          <a:noFill/>
          <a:ln/>
        </p:spPr>
        <p:txBody>
          <a:bodyPr wrap="squar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 Healthcare providers, health plans, clearinghouses</a:t>
            </a:r>
            <a:endParaRPr lang="en-US" sz="1046" dirty="0"/>
          </a:p>
        </p:txBody>
      </p:sp>
      <p:pic>
        <p:nvPicPr>
          <p:cNvPr id="10" name="Image 3" descr="preencoded.png"/>
          <p:cNvPicPr>
            <a:picLocks noChangeAspect="1"/>
          </p:cNvPicPr>
          <p:nvPr/>
        </p:nvPicPr>
        <p:blipFill>
          <a:blip r:embed="rId5"/>
          <a:stretch>
            <a:fillRect/>
          </a:stretch>
        </p:blipFill>
        <p:spPr>
          <a:xfrm>
            <a:off x="428625" y="2099611"/>
            <a:ext cx="142875" cy="142875"/>
          </a:xfrm>
          <a:prstGeom prst="rect">
            <a:avLst/>
          </a:prstGeom>
        </p:spPr>
      </p:pic>
      <p:sp>
        <p:nvSpPr>
          <p:cNvPr id="11" name="Text 5"/>
          <p:cNvSpPr/>
          <p:nvPr/>
        </p:nvSpPr>
        <p:spPr>
          <a:xfrm>
            <a:off x="642938" y="2072822"/>
            <a:ext cx="677540" cy="194667"/>
          </a:xfrm>
          <a:prstGeom prst="rect">
            <a:avLst/>
          </a:prstGeom>
          <a:noFill/>
          <a:ln/>
        </p:spPr>
        <p:txBody>
          <a:bodyPr wrap="non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Key Rules:</a:t>
            </a:r>
            <a:endParaRPr lang="en-US" sz="1046" dirty="0"/>
          </a:p>
        </p:txBody>
      </p:sp>
      <p:sp>
        <p:nvSpPr>
          <p:cNvPr id="12" name="Text 6"/>
          <p:cNvSpPr/>
          <p:nvPr/>
        </p:nvSpPr>
        <p:spPr>
          <a:xfrm>
            <a:off x="428625" y="2149019"/>
            <a:ext cx="3908943" cy="408980"/>
          </a:xfrm>
          <a:prstGeom prst="rect">
            <a:avLst/>
          </a:prstGeom>
          <a:noFill/>
          <a:ln/>
        </p:spPr>
        <p:txBody>
          <a:bodyPr wrap="squar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 Privacy Rule, Security Rule, Breach Notification Rule</a:t>
            </a:r>
            <a:endParaRPr lang="en-US" sz="1046" dirty="0"/>
          </a:p>
        </p:txBody>
      </p:sp>
      <p:pic>
        <p:nvPicPr>
          <p:cNvPr id="13" name="Image 4" descr="preencoded.png"/>
          <p:cNvPicPr>
            <a:picLocks noChangeAspect="1"/>
          </p:cNvPicPr>
          <p:nvPr/>
        </p:nvPicPr>
        <p:blipFill>
          <a:blip r:embed="rId5"/>
          <a:stretch>
            <a:fillRect/>
          </a:stretch>
        </p:blipFill>
        <p:spPr>
          <a:xfrm>
            <a:off x="428625" y="2528236"/>
            <a:ext cx="142875" cy="142875"/>
          </a:xfrm>
          <a:prstGeom prst="rect">
            <a:avLst/>
          </a:prstGeom>
        </p:spPr>
      </p:pic>
      <p:sp>
        <p:nvSpPr>
          <p:cNvPr id="14" name="Text 7"/>
          <p:cNvSpPr/>
          <p:nvPr/>
        </p:nvSpPr>
        <p:spPr>
          <a:xfrm>
            <a:off x="642938" y="2501447"/>
            <a:ext cx="648100" cy="194667"/>
          </a:xfrm>
          <a:prstGeom prst="rect">
            <a:avLst/>
          </a:prstGeom>
          <a:noFill/>
          <a:ln/>
        </p:spPr>
        <p:txBody>
          <a:bodyPr wrap="non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Penalties:</a:t>
            </a:r>
            <a:endParaRPr lang="en-US" sz="1046" dirty="0"/>
          </a:p>
        </p:txBody>
      </p:sp>
      <p:sp>
        <p:nvSpPr>
          <p:cNvPr id="15" name="Text 8"/>
          <p:cNvSpPr/>
          <p:nvPr/>
        </p:nvSpPr>
        <p:spPr>
          <a:xfrm>
            <a:off x="428625" y="2577644"/>
            <a:ext cx="3743632" cy="408980"/>
          </a:xfrm>
          <a:prstGeom prst="rect">
            <a:avLst/>
          </a:prstGeom>
          <a:noFill/>
          <a:ln/>
        </p:spPr>
        <p:txBody>
          <a:bodyPr wrap="squar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 Up to $1.5 million per violation category per year</a:t>
            </a:r>
            <a:endParaRPr lang="en-US" sz="1046" dirty="0"/>
          </a:p>
        </p:txBody>
      </p:sp>
      <p:pic>
        <p:nvPicPr>
          <p:cNvPr id="16" name="Image 5" descr="preencoded.png"/>
          <p:cNvPicPr>
            <a:picLocks noChangeAspect="1"/>
          </p:cNvPicPr>
          <p:nvPr/>
        </p:nvPicPr>
        <p:blipFill>
          <a:blip r:embed="rId6"/>
          <a:stretch>
            <a:fillRect/>
          </a:stretch>
        </p:blipFill>
        <p:spPr>
          <a:xfrm>
            <a:off x="4746925" y="697268"/>
            <a:ext cx="171450" cy="171450"/>
          </a:xfrm>
          <a:prstGeom prst="rect">
            <a:avLst/>
          </a:prstGeom>
        </p:spPr>
      </p:pic>
      <p:sp>
        <p:nvSpPr>
          <p:cNvPr id="17" name="Text 9"/>
          <p:cNvSpPr/>
          <p:nvPr/>
        </p:nvSpPr>
        <p:spPr>
          <a:xfrm>
            <a:off x="4989813" y="665121"/>
            <a:ext cx="2013700" cy="233958"/>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Financial Services: GLBA</a:t>
            </a:r>
            <a:endParaRPr lang="en-US" sz="1350" dirty="0"/>
          </a:p>
        </p:txBody>
      </p:sp>
      <p:sp>
        <p:nvSpPr>
          <p:cNvPr id="18" name="Text 10"/>
          <p:cNvSpPr/>
          <p:nvPr/>
        </p:nvSpPr>
        <p:spPr>
          <a:xfrm>
            <a:off x="4746925" y="983018"/>
            <a:ext cx="4071938" cy="642938"/>
          </a:xfrm>
          <a:prstGeom prst="rect">
            <a:avLst/>
          </a:prstGeom>
          <a:noFill/>
          <a:ln/>
        </p:spPr>
        <p:txBody>
          <a:bodyPr wrap="squar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 The Gramm-Leach-Bliley Act (GLBA) requires financial institutions to explain their information-sharing practices and safeguard sensitive customer data. </a:t>
            </a:r>
            <a:endParaRPr lang="en-US" sz="1046" dirty="0"/>
          </a:p>
        </p:txBody>
      </p:sp>
      <p:pic>
        <p:nvPicPr>
          <p:cNvPr id="19" name="Image 6" descr="preencoded.png"/>
          <p:cNvPicPr>
            <a:picLocks noChangeAspect="1"/>
          </p:cNvPicPr>
          <p:nvPr/>
        </p:nvPicPr>
        <p:blipFill>
          <a:blip r:embed="rId5"/>
          <a:stretch>
            <a:fillRect/>
          </a:stretch>
        </p:blipFill>
        <p:spPr>
          <a:xfrm>
            <a:off x="4889800" y="1661674"/>
            <a:ext cx="142875" cy="142875"/>
          </a:xfrm>
          <a:prstGeom prst="rect">
            <a:avLst/>
          </a:prstGeom>
        </p:spPr>
      </p:pic>
      <p:sp>
        <p:nvSpPr>
          <p:cNvPr id="20" name="Text 11"/>
          <p:cNvSpPr/>
          <p:nvPr/>
        </p:nvSpPr>
        <p:spPr>
          <a:xfrm>
            <a:off x="5104113" y="1634885"/>
            <a:ext cx="1176291" cy="194667"/>
          </a:xfrm>
          <a:prstGeom prst="rect">
            <a:avLst/>
          </a:prstGeom>
          <a:noFill/>
          <a:ln/>
        </p:spPr>
        <p:txBody>
          <a:bodyPr wrap="non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Key Components:</a:t>
            </a:r>
            <a:endParaRPr lang="en-US" sz="1046" dirty="0"/>
          </a:p>
        </p:txBody>
      </p:sp>
      <p:sp>
        <p:nvSpPr>
          <p:cNvPr id="21" name="Text 12"/>
          <p:cNvSpPr/>
          <p:nvPr/>
        </p:nvSpPr>
        <p:spPr>
          <a:xfrm>
            <a:off x="4889800" y="1752648"/>
            <a:ext cx="3601455" cy="408980"/>
          </a:xfrm>
          <a:prstGeom prst="rect">
            <a:avLst/>
          </a:prstGeom>
          <a:noFill/>
          <a:ln/>
        </p:spPr>
        <p:txBody>
          <a:bodyPr wrap="squar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 Financial Privacy Rule, Safeguards Rule, Pretexting Provisions</a:t>
            </a:r>
            <a:endParaRPr lang="en-US" sz="1046" dirty="0"/>
          </a:p>
        </p:txBody>
      </p:sp>
      <p:pic>
        <p:nvPicPr>
          <p:cNvPr id="22" name="Image 7" descr="preencoded.png"/>
          <p:cNvPicPr>
            <a:picLocks noChangeAspect="1"/>
          </p:cNvPicPr>
          <p:nvPr/>
        </p:nvPicPr>
        <p:blipFill>
          <a:blip r:embed="rId5"/>
          <a:stretch>
            <a:fillRect/>
          </a:stretch>
        </p:blipFill>
        <p:spPr>
          <a:xfrm>
            <a:off x="4889800" y="2159572"/>
            <a:ext cx="142875" cy="142875"/>
          </a:xfrm>
          <a:prstGeom prst="rect">
            <a:avLst/>
          </a:prstGeom>
        </p:spPr>
      </p:pic>
      <p:sp>
        <p:nvSpPr>
          <p:cNvPr id="23" name="Text 13"/>
          <p:cNvSpPr/>
          <p:nvPr/>
        </p:nvSpPr>
        <p:spPr>
          <a:xfrm>
            <a:off x="5104113" y="2132783"/>
            <a:ext cx="703241" cy="194667"/>
          </a:xfrm>
          <a:prstGeom prst="rect">
            <a:avLst/>
          </a:prstGeom>
          <a:noFill/>
          <a:ln/>
        </p:spPr>
        <p:txBody>
          <a:bodyPr wrap="non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Applies to:</a:t>
            </a:r>
            <a:endParaRPr lang="en-US" sz="1046" dirty="0"/>
          </a:p>
        </p:txBody>
      </p:sp>
      <p:sp>
        <p:nvSpPr>
          <p:cNvPr id="24" name="Text 14"/>
          <p:cNvSpPr/>
          <p:nvPr/>
        </p:nvSpPr>
        <p:spPr>
          <a:xfrm>
            <a:off x="4889800" y="2333673"/>
            <a:ext cx="3873782" cy="408980"/>
          </a:xfrm>
          <a:prstGeom prst="rect">
            <a:avLst/>
          </a:prstGeom>
          <a:noFill/>
          <a:ln/>
        </p:spPr>
        <p:txBody>
          <a:bodyPr wrap="square" lIns="0" tIns="0" rIns="0" bIns="0" rtlCol="0" anchor="ctr">
            <a:spAutoFit/>
          </a:bodyPr>
          <a:lstStyle/>
          <a:p>
            <a:pPr marL="0" indent="0" algn="l">
              <a:buNone/>
            </a:pPr>
            <a:r>
              <a:rPr lang="en-US" sz="1046" dirty="0">
                <a:solidFill>
                  <a:srgbClr val="1A5276"/>
                </a:solidFill>
                <a:latin typeface="Noto Sans" pitchFamily="34" charset="0"/>
                <a:ea typeface="Noto Sans" pitchFamily="34" charset="-122"/>
                <a:cs typeface="Noto Sans" pitchFamily="34" charset="-120"/>
              </a:rPr>
              <a:t> Banks, securities firms, insurance companies, and other financial service providers</a:t>
            </a:r>
            <a:endParaRPr lang="en-US" sz="1046" dirty="0"/>
          </a:p>
        </p:txBody>
      </p:sp>
      <p:sp>
        <p:nvSpPr>
          <p:cNvPr id="25" name="Shape 15"/>
          <p:cNvSpPr/>
          <p:nvPr/>
        </p:nvSpPr>
        <p:spPr>
          <a:xfrm>
            <a:off x="285750" y="3055571"/>
            <a:ext cx="1049489" cy="528638"/>
          </a:xfrm>
          <a:prstGeom prst="rect">
            <a:avLst/>
          </a:prstGeom>
          <a:solidFill>
            <a:srgbClr val="3498DB"/>
          </a:solidFill>
          <a:ln/>
        </p:spPr>
      </p:sp>
      <p:sp>
        <p:nvSpPr>
          <p:cNvPr id="26" name="Text 16"/>
          <p:cNvSpPr/>
          <p:nvPr/>
        </p:nvSpPr>
        <p:spPr>
          <a:xfrm>
            <a:off x="285750" y="3055571"/>
            <a:ext cx="1049489" cy="528638"/>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Other Regulations</a:t>
            </a:r>
            <a:endParaRPr lang="en-US" sz="942" dirty="0"/>
          </a:p>
        </p:txBody>
      </p:sp>
      <p:sp>
        <p:nvSpPr>
          <p:cNvPr id="27" name="Shape 17"/>
          <p:cNvSpPr/>
          <p:nvPr/>
        </p:nvSpPr>
        <p:spPr>
          <a:xfrm>
            <a:off x="1335239" y="3055571"/>
            <a:ext cx="1067293" cy="528638"/>
          </a:xfrm>
          <a:prstGeom prst="rect">
            <a:avLst/>
          </a:prstGeom>
          <a:solidFill>
            <a:srgbClr val="3498DB"/>
          </a:solidFill>
          <a:ln/>
        </p:spPr>
      </p:sp>
      <p:sp>
        <p:nvSpPr>
          <p:cNvPr id="28" name="Text 18"/>
          <p:cNvSpPr/>
          <p:nvPr/>
        </p:nvSpPr>
        <p:spPr>
          <a:xfrm>
            <a:off x="1335239" y="3055571"/>
            <a:ext cx="1067293" cy="528638"/>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Sector</a:t>
            </a:r>
            <a:endParaRPr lang="en-US" sz="942" dirty="0"/>
          </a:p>
        </p:txBody>
      </p:sp>
      <p:sp>
        <p:nvSpPr>
          <p:cNvPr id="29" name="Shape 19"/>
          <p:cNvSpPr/>
          <p:nvPr/>
        </p:nvSpPr>
        <p:spPr>
          <a:xfrm>
            <a:off x="2402532" y="3055571"/>
            <a:ext cx="1955155" cy="528638"/>
          </a:xfrm>
          <a:prstGeom prst="rect">
            <a:avLst/>
          </a:prstGeom>
          <a:solidFill>
            <a:srgbClr val="3498DB"/>
          </a:solidFill>
          <a:ln/>
        </p:spPr>
      </p:sp>
      <p:sp>
        <p:nvSpPr>
          <p:cNvPr id="30" name="Text 20"/>
          <p:cNvSpPr/>
          <p:nvPr/>
        </p:nvSpPr>
        <p:spPr>
          <a:xfrm>
            <a:off x="2402532" y="3055571"/>
            <a:ext cx="1955155" cy="528638"/>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Key Requirements</a:t>
            </a:r>
            <a:endParaRPr lang="en-US" sz="942" dirty="0"/>
          </a:p>
        </p:txBody>
      </p:sp>
      <p:sp>
        <p:nvSpPr>
          <p:cNvPr id="31" name="Text 21"/>
          <p:cNvSpPr/>
          <p:nvPr/>
        </p:nvSpPr>
        <p:spPr>
          <a:xfrm>
            <a:off x="285750" y="3584209"/>
            <a:ext cx="1049489" cy="72509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COPPA</a:t>
            </a:r>
            <a:endParaRPr lang="en-US" sz="942" dirty="0"/>
          </a:p>
        </p:txBody>
      </p:sp>
      <p:sp>
        <p:nvSpPr>
          <p:cNvPr id="32" name="Text 22"/>
          <p:cNvSpPr/>
          <p:nvPr/>
        </p:nvSpPr>
        <p:spPr>
          <a:xfrm>
            <a:off x="1335239" y="3584209"/>
            <a:ext cx="1067293" cy="72509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Children's Online Services</a:t>
            </a:r>
            <a:endParaRPr lang="en-US" sz="942" dirty="0"/>
          </a:p>
        </p:txBody>
      </p:sp>
      <p:sp>
        <p:nvSpPr>
          <p:cNvPr id="33" name="Text 23"/>
          <p:cNvSpPr/>
          <p:nvPr/>
        </p:nvSpPr>
        <p:spPr>
          <a:xfrm>
            <a:off x="2402532" y="3584209"/>
            <a:ext cx="1955155" cy="72509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Parental consent for collecting data from children under 13</a:t>
            </a:r>
            <a:endParaRPr lang="en-US" sz="942" dirty="0"/>
          </a:p>
        </p:txBody>
      </p:sp>
      <p:sp>
        <p:nvSpPr>
          <p:cNvPr id="34" name="Shape 24"/>
          <p:cNvSpPr/>
          <p:nvPr/>
        </p:nvSpPr>
        <p:spPr>
          <a:xfrm>
            <a:off x="285750" y="4309299"/>
            <a:ext cx="4071938" cy="535781"/>
          </a:xfrm>
          <a:prstGeom prst="rect">
            <a:avLst/>
          </a:prstGeom>
          <a:solidFill>
            <a:srgbClr val="E8F4FC"/>
          </a:solidFill>
          <a:ln/>
        </p:spPr>
      </p:sp>
      <p:sp>
        <p:nvSpPr>
          <p:cNvPr id="35" name="Text 25"/>
          <p:cNvSpPr/>
          <p:nvPr/>
        </p:nvSpPr>
        <p:spPr>
          <a:xfrm>
            <a:off x="285750" y="4309299"/>
            <a:ext cx="1049489"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FERPA</a:t>
            </a:r>
            <a:endParaRPr lang="en-US" sz="942" dirty="0"/>
          </a:p>
        </p:txBody>
      </p:sp>
      <p:sp>
        <p:nvSpPr>
          <p:cNvPr id="36" name="Text 26"/>
          <p:cNvSpPr/>
          <p:nvPr/>
        </p:nvSpPr>
        <p:spPr>
          <a:xfrm>
            <a:off x="1335239" y="4309299"/>
            <a:ext cx="1067293"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Education</a:t>
            </a:r>
            <a:endParaRPr lang="en-US" sz="942" dirty="0"/>
          </a:p>
        </p:txBody>
      </p:sp>
      <p:sp>
        <p:nvSpPr>
          <p:cNvPr id="37" name="Text 27"/>
          <p:cNvSpPr/>
          <p:nvPr/>
        </p:nvSpPr>
        <p:spPr>
          <a:xfrm>
            <a:off x="2402532" y="4309299"/>
            <a:ext cx="1955155" cy="535781"/>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Protects privacy of student education records</a:t>
            </a:r>
            <a:endParaRPr lang="en-US" sz="942" dirty="0"/>
          </a:p>
        </p:txBody>
      </p:sp>
      <p:pic>
        <p:nvPicPr>
          <p:cNvPr id="38" name="Image 8" descr="preencoded.png"/>
          <p:cNvPicPr>
            <a:picLocks noChangeAspect="1"/>
          </p:cNvPicPr>
          <p:nvPr/>
        </p:nvPicPr>
        <p:blipFill>
          <a:blip r:embed="rId7"/>
          <a:stretch>
            <a:fillRect/>
          </a:stretch>
        </p:blipFill>
        <p:spPr>
          <a:xfrm>
            <a:off x="4729316" y="2153622"/>
            <a:ext cx="3571875" cy="3571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447059" y="30524"/>
            <a:ext cx="4071938" cy="478631"/>
          </a:xfrm>
          <a:prstGeom prst="rect">
            <a:avLst/>
          </a:prstGeom>
          <a:noFill/>
          <a:ln/>
        </p:spPr>
        <p:txBody>
          <a:bodyPr wrap="none" lIns="0" tIns="0" rIns="0" bIns="85090" rtlCol="0" anchor="ctr">
            <a:spAutoFit/>
          </a:bodyPr>
          <a:lstStyle/>
          <a:p>
            <a:pPr marL="0" indent="0">
              <a:buNone/>
            </a:pPr>
            <a:r>
              <a:rPr lang="en-US" sz="2025" b="1" dirty="0">
                <a:solidFill>
                  <a:srgbClr val="1A5276"/>
                </a:solidFill>
                <a:latin typeface="Noto Sans" pitchFamily="34" charset="0"/>
                <a:ea typeface="Noto Sans" pitchFamily="34" charset="-122"/>
                <a:cs typeface="Noto Sans" pitchFamily="34" charset="-120"/>
              </a:rPr>
              <a:t>Enforcement and Penalties</a:t>
            </a:r>
            <a:endParaRPr lang="en-US" sz="2025" dirty="0"/>
          </a:p>
        </p:txBody>
      </p:sp>
      <p:sp>
        <p:nvSpPr>
          <p:cNvPr id="4" name="Text 1"/>
          <p:cNvSpPr/>
          <p:nvPr/>
        </p:nvSpPr>
        <p:spPr>
          <a:xfrm>
            <a:off x="285750" y="631249"/>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Regulatory Authorities</a:t>
            </a:r>
            <a:endParaRPr lang="en-US" sz="1350" dirty="0"/>
          </a:p>
        </p:txBody>
      </p:sp>
      <p:pic>
        <p:nvPicPr>
          <p:cNvPr id="5" name="Image 1" descr="preencoded.png"/>
          <p:cNvPicPr>
            <a:picLocks noChangeAspect="1"/>
          </p:cNvPicPr>
          <p:nvPr/>
        </p:nvPicPr>
        <p:blipFill>
          <a:blip r:embed="rId4"/>
          <a:stretch>
            <a:fillRect/>
          </a:stretch>
        </p:blipFill>
        <p:spPr>
          <a:xfrm>
            <a:off x="285750" y="1067018"/>
            <a:ext cx="142875" cy="142875"/>
          </a:xfrm>
          <a:prstGeom prst="rect">
            <a:avLst/>
          </a:prstGeom>
        </p:spPr>
      </p:pic>
      <p:sp>
        <p:nvSpPr>
          <p:cNvPr id="6" name="Text 2"/>
          <p:cNvSpPr/>
          <p:nvPr/>
        </p:nvSpPr>
        <p:spPr>
          <a:xfrm>
            <a:off x="500063" y="1031299"/>
            <a:ext cx="2867937" cy="214313"/>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European Data Protection Authorities (DPAs)</a:t>
            </a:r>
            <a:endParaRPr lang="en-US" sz="1046" dirty="0"/>
          </a:p>
        </p:txBody>
      </p:sp>
      <p:pic>
        <p:nvPicPr>
          <p:cNvPr id="7" name="Image 2" descr="preencoded.png"/>
          <p:cNvPicPr>
            <a:picLocks noChangeAspect="1"/>
          </p:cNvPicPr>
          <p:nvPr/>
        </p:nvPicPr>
        <p:blipFill>
          <a:blip r:embed="rId5"/>
          <a:stretch>
            <a:fillRect/>
          </a:stretch>
        </p:blipFill>
        <p:spPr>
          <a:xfrm>
            <a:off x="285750" y="1352768"/>
            <a:ext cx="178594" cy="142875"/>
          </a:xfrm>
          <a:prstGeom prst="rect">
            <a:avLst/>
          </a:prstGeom>
        </p:spPr>
      </p:pic>
      <p:sp>
        <p:nvSpPr>
          <p:cNvPr id="8" name="Text 3"/>
          <p:cNvSpPr/>
          <p:nvPr/>
        </p:nvSpPr>
        <p:spPr>
          <a:xfrm>
            <a:off x="535781" y="1317049"/>
            <a:ext cx="2066134" cy="214313"/>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Federal Trade Commission (FTC)</a:t>
            </a:r>
            <a:endParaRPr lang="en-US" sz="1046" dirty="0"/>
          </a:p>
        </p:txBody>
      </p:sp>
      <p:pic>
        <p:nvPicPr>
          <p:cNvPr id="9" name="Image 3" descr="preencoded.png"/>
          <p:cNvPicPr>
            <a:picLocks noChangeAspect="1"/>
          </p:cNvPicPr>
          <p:nvPr/>
        </p:nvPicPr>
        <p:blipFill>
          <a:blip r:embed="rId6"/>
          <a:stretch>
            <a:fillRect/>
          </a:stretch>
        </p:blipFill>
        <p:spPr>
          <a:xfrm>
            <a:off x="285750" y="1638518"/>
            <a:ext cx="178594" cy="142875"/>
          </a:xfrm>
          <a:prstGeom prst="rect">
            <a:avLst/>
          </a:prstGeom>
        </p:spPr>
      </p:pic>
      <p:sp>
        <p:nvSpPr>
          <p:cNvPr id="10" name="Text 4"/>
          <p:cNvSpPr/>
          <p:nvPr/>
        </p:nvSpPr>
        <p:spPr>
          <a:xfrm>
            <a:off x="535781" y="1602799"/>
            <a:ext cx="1736657" cy="214313"/>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Office for Civil Rights (OCR)</a:t>
            </a:r>
            <a:endParaRPr lang="en-US" sz="1046" dirty="0"/>
          </a:p>
        </p:txBody>
      </p:sp>
      <p:pic>
        <p:nvPicPr>
          <p:cNvPr id="11" name="Image 4" descr="preencoded.png"/>
          <p:cNvPicPr>
            <a:picLocks noChangeAspect="1"/>
          </p:cNvPicPr>
          <p:nvPr/>
        </p:nvPicPr>
        <p:blipFill>
          <a:blip r:embed="rId7"/>
          <a:stretch>
            <a:fillRect/>
          </a:stretch>
        </p:blipFill>
        <p:spPr>
          <a:xfrm>
            <a:off x="285750" y="1924268"/>
            <a:ext cx="142875" cy="142875"/>
          </a:xfrm>
          <a:prstGeom prst="rect">
            <a:avLst/>
          </a:prstGeom>
        </p:spPr>
      </p:pic>
      <p:sp>
        <p:nvSpPr>
          <p:cNvPr id="12" name="Text 5"/>
          <p:cNvSpPr/>
          <p:nvPr/>
        </p:nvSpPr>
        <p:spPr>
          <a:xfrm>
            <a:off x="500063" y="1888549"/>
            <a:ext cx="1534344" cy="214313"/>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State Attorneys General</a:t>
            </a:r>
            <a:endParaRPr lang="en-US" sz="1046" dirty="0"/>
          </a:p>
        </p:txBody>
      </p:sp>
      <p:pic>
        <p:nvPicPr>
          <p:cNvPr id="13" name="Image 5" descr="preencoded.png"/>
          <p:cNvPicPr>
            <a:picLocks noChangeAspect="1"/>
          </p:cNvPicPr>
          <p:nvPr/>
        </p:nvPicPr>
        <p:blipFill>
          <a:blip r:embed="rId8"/>
          <a:stretch>
            <a:fillRect/>
          </a:stretch>
        </p:blipFill>
        <p:spPr>
          <a:xfrm>
            <a:off x="285750" y="2210018"/>
            <a:ext cx="142875" cy="142875"/>
          </a:xfrm>
          <a:prstGeom prst="rect">
            <a:avLst/>
          </a:prstGeom>
        </p:spPr>
      </p:pic>
      <p:sp>
        <p:nvSpPr>
          <p:cNvPr id="14" name="Text 6"/>
          <p:cNvSpPr/>
          <p:nvPr/>
        </p:nvSpPr>
        <p:spPr>
          <a:xfrm>
            <a:off x="500063" y="2174299"/>
            <a:ext cx="2713927" cy="214313"/>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National Data Protection Authority (ANPD)</a:t>
            </a:r>
            <a:endParaRPr lang="en-US" sz="1046" dirty="0"/>
          </a:p>
        </p:txBody>
      </p:sp>
      <p:sp>
        <p:nvSpPr>
          <p:cNvPr id="15" name="Text 7"/>
          <p:cNvSpPr/>
          <p:nvPr/>
        </p:nvSpPr>
        <p:spPr>
          <a:xfrm>
            <a:off x="285750" y="2449443"/>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Penalties for Non-Compliance</a:t>
            </a:r>
            <a:endParaRPr lang="en-US" sz="1350" dirty="0"/>
          </a:p>
        </p:txBody>
      </p:sp>
      <p:sp>
        <p:nvSpPr>
          <p:cNvPr id="16" name="Shape 8"/>
          <p:cNvSpPr/>
          <p:nvPr/>
        </p:nvSpPr>
        <p:spPr>
          <a:xfrm>
            <a:off x="285750" y="2849493"/>
            <a:ext cx="912558" cy="335756"/>
          </a:xfrm>
          <a:prstGeom prst="rect">
            <a:avLst/>
          </a:prstGeom>
          <a:solidFill>
            <a:srgbClr val="3498DB"/>
          </a:solidFill>
          <a:ln/>
        </p:spPr>
      </p:sp>
      <p:sp>
        <p:nvSpPr>
          <p:cNvPr id="17" name="Text 9"/>
          <p:cNvSpPr/>
          <p:nvPr/>
        </p:nvSpPr>
        <p:spPr>
          <a:xfrm>
            <a:off x="285750" y="2849493"/>
            <a:ext cx="912558" cy="335756"/>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Regulation</a:t>
            </a:r>
            <a:endParaRPr lang="en-US" sz="942" dirty="0"/>
          </a:p>
        </p:txBody>
      </p:sp>
      <p:sp>
        <p:nvSpPr>
          <p:cNvPr id="18" name="Shape 10"/>
          <p:cNvSpPr/>
          <p:nvPr/>
        </p:nvSpPr>
        <p:spPr>
          <a:xfrm>
            <a:off x="1198308" y="2849493"/>
            <a:ext cx="3159379" cy="335756"/>
          </a:xfrm>
          <a:prstGeom prst="rect">
            <a:avLst/>
          </a:prstGeom>
          <a:solidFill>
            <a:srgbClr val="3498DB"/>
          </a:solidFill>
          <a:ln/>
        </p:spPr>
      </p:sp>
      <p:sp>
        <p:nvSpPr>
          <p:cNvPr id="19" name="Text 11"/>
          <p:cNvSpPr/>
          <p:nvPr/>
        </p:nvSpPr>
        <p:spPr>
          <a:xfrm>
            <a:off x="1198308" y="2849493"/>
            <a:ext cx="3159379" cy="335756"/>
          </a:xfrm>
          <a:prstGeom prst="rect">
            <a:avLst/>
          </a:prstGeom>
          <a:noFill/>
          <a:ln/>
        </p:spPr>
        <p:txBody>
          <a:bodyPr wrap="square" lIns="85090" tIns="85090" rIns="85090" bIns="85090" rtlCol="0" anchor="ctr">
            <a:spAutoFit/>
          </a:bodyPr>
          <a:lstStyle/>
          <a:p>
            <a:pPr marL="0" indent="0" algn="l">
              <a:buNone/>
            </a:pPr>
            <a:r>
              <a:rPr lang="en-US" sz="942" b="1" dirty="0">
                <a:solidFill>
                  <a:srgbClr val="FFFFFF"/>
                </a:solidFill>
                <a:latin typeface="Noto Sans" pitchFamily="34" charset="0"/>
                <a:ea typeface="Noto Sans" pitchFamily="34" charset="-122"/>
                <a:cs typeface="Noto Sans" pitchFamily="34" charset="-120"/>
              </a:rPr>
              <a:t>Maximum Financial Penalties</a:t>
            </a:r>
            <a:endParaRPr lang="en-US" sz="942" dirty="0"/>
          </a:p>
        </p:txBody>
      </p:sp>
      <p:sp>
        <p:nvSpPr>
          <p:cNvPr id="20" name="Text 12"/>
          <p:cNvSpPr/>
          <p:nvPr/>
        </p:nvSpPr>
        <p:spPr>
          <a:xfrm>
            <a:off x="285750" y="3185250"/>
            <a:ext cx="912558" cy="339328"/>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GDPR</a:t>
            </a:r>
            <a:endParaRPr lang="en-US" sz="942" dirty="0"/>
          </a:p>
        </p:txBody>
      </p:sp>
      <p:sp>
        <p:nvSpPr>
          <p:cNvPr id="21" name="Text 13"/>
          <p:cNvSpPr/>
          <p:nvPr/>
        </p:nvSpPr>
        <p:spPr>
          <a:xfrm>
            <a:off x="1198308" y="3185250"/>
            <a:ext cx="3159379" cy="339328"/>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€20 million or 4% of global annual revenue</a:t>
            </a:r>
            <a:endParaRPr lang="en-US" sz="942" dirty="0"/>
          </a:p>
        </p:txBody>
      </p:sp>
      <p:sp>
        <p:nvSpPr>
          <p:cNvPr id="22" name="Shape 14"/>
          <p:cNvSpPr/>
          <p:nvPr/>
        </p:nvSpPr>
        <p:spPr>
          <a:xfrm>
            <a:off x="285750" y="3524578"/>
            <a:ext cx="4071938" cy="342900"/>
          </a:xfrm>
          <a:prstGeom prst="rect">
            <a:avLst/>
          </a:prstGeom>
          <a:solidFill>
            <a:srgbClr val="E8F4FC"/>
          </a:solidFill>
          <a:ln/>
        </p:spPr>
      </p:sp>
      <p:sp>
        <p:nvSpPr>
          <p:cNvPr id="23" name="Text 15"/>
          <p:cNvSpPr/>
          <p:nvPr/>
        </p:nvSpPr>
        <p:spPr>
          <a:xfrm>
            <a:off x="285750" y="3524578"/>
            <a:ext cx="912558"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CCPA/CPRA</a:t>
            </a:r>
            <a:endParaRPr lang="en-US" sz="942" dirty="0"/>
          </a:p>
        </p:txBody>
      </p:sp>
      <p:sp>
        <p:nvSpPr>
          <p:cNvPr id="24" name="Text 16"/>
          <p:cNvSpPr/>
          <p:nvPr/>
        </p:nvSpPr>
        <p:spPr>
          <a:xfrm>
            <a:off x="1198308" y="3524578"/>
            <a:ext cx="3159379"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$7,500 per intentional violation</a:t>
            </a:r>
            <a:endParaRPr lang="en-US" sz="942" dirty="0"/>
          </a:p>
        </p:txBody>
      </p:sp>
      <p:sp>
        <p:nvSpPr>
          <p:cNvPr id="25" name="Text 17"/>
          <p:cNvSpPr/>
          <p:nvPr/>
        </p:nvSpPr>
        <p:spPr>
          <a:xfrm>
            <a:off x="285750" y="3867478"/>
            <a:ext cx="912558"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HIPAA</a:t>
            </a:r>
            <a:endParaRPr lang="en-US" sz="942" dirty="0"/>
          </a:p>
        </p:txBody>
      </p:sp>
      <p:sp>
        <p:nvSpPr>
          <p:cNvPr id="26" name="Text 18"/>
          <p:cNvSpPr/>
          <p:nvPr/>
        </p:nvSpPr>
        <p:spPr>
          <a:xfrm>
            <a:off x="1198308" y="3867478"/>
            <a:ext cx="3159379"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$1.5 million per violation category per year</a:t>
            </a:r>
            <a:endParaRPr lang="en-US" sz="942" dirty="0"/>
          </a:p>
        </p:txBody>
      </p:sp>
      <p:sp>
        <p:nvSpPr>
          <p:cNvPr id="27" name="Shape 19"/>
          <p:cNvSpPr/>
          <p:nvPr/>
        </p:nvSpPr>
        <p:spPr>
          <a:xfrm>
            <a:off x="285750" y="4210378"/>
            <a:ext cx="4071938" cy="342900"/>
          </a:xfrm>
          <a:prstGeom prst="rect">
            <a:avLst/>
          </a:prstGeom>
          <a:solidFill>
            <a:srgbClr val="E8F4FC"/>
          </a:solidFill>
          <a:ln/>
        </p:spPr>
      </p:sp>
      <p:sp>
        <p:nvSpPr>
          <p:cNvPr id="28" name="Text 20"/>
          <p:cNvSpPr/>
          <p:nvPr/>
        </p:nvSpPr>
        <p:spPr>
          <a:xfrm>
            <a:off x="285750" y="4210378"/>
            <a:ext cx="912558"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GLBA</a:t>
            </a:r>
            <a:endParaRPr lang="en-US" sz="942" dirty="0"/>
          </a:p>
        </p:txBody>
      </p:sp>
      <p:sp>
        <p:nvSpPr>
          <p:cNvPr id="29" name="Text 21"/>
          <p:cNvSpPr/>
          <p:nvPr/>
        </p:nvSpPr>
        <p:spPr>
          <a:xfrm>
            <a:off x="1198308" y="4210378"/>
            <a:ext cx="3159379"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$100,000 per violation</a:t>
            </a:r>
            <a:endParaRPr lang="en-US" sz="942" dirty="0"/>
          </a:p>
        </p:txBody>
      </p:sp>
      <p:sp>
        <p:nvSpPr>
          <p:cNvPr id="30" name="Text 22"/>
          <p:cNvSpPr/>
          <p:nvPr/>
        </p:nvSpPr>
        <p:spPr>
          <a:xfrm>
            <a:off x="285750" y="4553278"/>
            <a:ext cx="912558"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LGPD</a:t>
            </a:r>
            <a:endParaRPr lang="en-US" sz="942" dirty="0"/>
          </a:p>
        </p:txBody>
      </p:sp>
      <p:sp>
        <p:nvSpPr>
          <p:cNvPr id="31" name="Text 23"/>
          <p:cNvSpPr/>
          <p:nvPr/>
        </p:nvSpPr>
        <p:spPr>
          <a:xfrm>
            <a:off x="1198308" y="4553278"/>
            <a:ext cx="3159379" cy="342900"/>
          </a:xfrm>
          <a:prstGeom prst="rect">
            <a:avLst/>
          </a:prstGeom>
          <a:noFill/>
          <a:ln/>
        </p:spPr>
        <p:txBody>
          <a:bodyPr wrap="square" lIns="85090" tIns="85090" rIns="85090" bIns="8509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2% of Brazilian revenue (up to 50 million reals)</a:t>
            </a:r>
            <a:endParaRPr lang="en-US" sz="942" dirty="0"/>
          </a:p>
        </p:txBody>
      </p:sp>
      <p:pic>
        <p:nvPicPr>
          <p:cNvPr id="32" name="Image 6" descr="preencoded.png"/>
          <p:cNvPicPr>
            <a:picLocks noChangeAspect="1"/>
          </p:cNvPicPr>
          <p:nvPr/>
        </p:nvPicPr>
        <p:blipFill>
          <a:blip r:embed="rId9"/>
          <a:stretch>
            <a:fillRect/>
          </a:stretch>
        </p:blipFill>
        <p:spPr>
          <a:xfrm>
            <a:off x="4929188" y="384791"/>
            <a:ext cx="3571875" cy="2857500"/>
          </a:xfrm>
          <a:prstGeom prst="rect">
            <a:avLst/>
          </a:prstGeom>
        </p:spPr>
      </p:pic>
      <p:sp>
        <p:nvSpPr>
          <p:cNvPr id="33" name="Text 24"/>
          <p:cNvSpPr/>
          <p:nvPr/>
        </p:nvSpPr>
        <p:spPr>
          <a:xfrm>
            <a:off x="5488828" y="3407028"/>
            <a:ext cx="2452594"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Notable Enforcement Actions</a:t>
            </a:r>
            <a:endParaRPr lang="en-US" sz="1350" dirty="0"/>
          </a:p>
        </p:txBody>
      </p:sp>
      <p:sp>
        <p:nvSpPr>
          <p:cNvPr id="34" name="Text 25"/>
          <p:cNvSpPr/>
          <p:nvPr/>
        </p:nvSpPr>
        <p:spPr>
          <a:xfrm>
            <a:off x="4698997" y="3744571"/>
            <a:ext cx="365196" cy="194667"/>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2023:</a:t>
            </a:r>
            <a:endParaRPr lang="en-US" sz="1046" dirty="0"/>
          </a:p>
        </p:txBody>
      </p:sp>
      <p:sp>
        <p:nvSpPr>
          <p:cNvPr id="35" name="Text 26"/>
          <p:cNvSpPr/>
          <p:nvPr/>
        </p:nvSpPr>
        <p:spPr>
          <a:xfrm>
            <a:off x="5064193" y="3744571"/>
            <a:ext cx="3115680" cy="194667"/>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 Amazon fined €746 million by Luxembourg DPA</a:t>
            </a:r>
            <a:endParaRPr lang="en-US" sz="1046" dirty="0"/>
          </a:p>
        </p:txBody>
      </p:sp>
      <p:sp>
        <p:nvSpPr>
          <p:cNvPr id="36" name="Text 27"/>
          <p:cNvSpPr/>
          <p:nvPr/>
        </p:nvSpPr>
        <p:spPr>
          <a:xfrm>
            <a:off x="4698997" y="3958883"/>
            <a:ext cx="365196" cy="194667"/>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2024:</a:t>
            </a:r>
            <a:endParaRPr lang="en-US" sz="1046" dirty="0"/>
          </a:p>
        </p:txBody>
      </p:sp>
      <p:sp>
        <p:nvSpPr>
          <p:cNvPr id="37" name="Text 28"/>
          <p:cNvSpPr/>
          <p:nvPr/>
        </p:nvSpPr>
        <p:spPr>
          <a:xfrm>
            <a:off x="5064193" y="3958883"/>
            <a:ext cx="3079124" cy="194667"/>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 Meta fined €1.2 billion for EU-US data transfers</a:t>
            </a:r>
            <a:endParaRPr lang="en-US" sz="1046" dirty="0"/>
          </a:p>
        </p:txBody>
      </p:sp>
      <p:sp>
        <p:nvSpPr>
          <p:cNvPr id="38" name="Text 29"/>
          <p:cNvSpPr/>
          <p:nvPr/>
        </p:nvSpPr>
        <p:spPr>
          <a:xfrm>
            <a:off x="4698997" y="4173196"/>
            <a:ext cx="365196" cy="194667"/>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2025:</a:t>
            </a:r>
            <a:endParaRPr lang="en-US" sz="1046" dirty="0"/>
          </a:p>
        </p:txBody>
      </p:sp>
      <p:sp>
        <p:nvSpPr>
          <p:cNvPr id="39" name="Text 30"/>
          <p:cNvSpPr/>
          <p:nvPr/>
        </p:nvSpPr>
        <p:spPr>
          <a:xfrm>
            <a:off x="5064193" y="4173196"/>
            <a:ext cx="3340708" cy="194667"/>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 Major US healthcare provider penalized $15 million</a:t>
            </a:r>
            <a:endParaRPr lang="en-US" sz="1046" dirty="0"/>
          </a:p>
        </p:txBody>
      </p:sp>
      <p:sp>
        <p:nvSpPr>
          <p:cNvPr id="40" name="Text 31"/>
          <p:cNvSpPr/>
          <p:nvPr/>
        </p:nvSpPr>
        <p:spPr>
          <a:xfrm>
            <a:off x="4698997" y="4387508"/>
            <a:ext cx="365196" cy="194667"/>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2025:</a:t>
            </a:r>
            <a:endParaRPr lang="en-US" sz="1046" dirty="0"/>
          </a:p>
        </p:txBody>
      </p:sp>
      <p:sp>
        <p:nvSpPr>
          <p:cNvPr id="41" name="Text 32"/>
          <p:cNvSpPr/>
          <p:nvPr/>
        </p:nvSpPr>
        <p:spPr>
          <a:xfrm>
            <a:off x="5064193" y="4387508"/>
            <a:ext cx="3667032" cy="194667"/>
          </a:xfrm>
          <a:prstGeom prst="rect">
            <a:avLst/>
          </a:prstGeom>
          <a:noFill/>
          <a:ln/>
        </p:spPr>
        <p:txBody>
          <a:bodyPr wrap="none" lIns="0" tIns="0" rIns="0" bIns="0" rtlCol="0" anchor="ctr">
            <a:spAutoFit/>
          </a:bodyPr>
          <a:lstStyle/>
          <a:p>
            <a:pPr marL="0" indent="0">
              <a:buNone/>
            </a:pPr>
            <a:r>
              <a:rPr lang="en-US" sz="1046" dirty="0">
                <a:solidFill>
                  <a:srgbClr val="1A5276"/>
                </a:solidFill>
                <a:latin typeface="Noto Sans" pitchFamily="34" charset="0"/>
                <a:ea typeface="Noto Sans" pitchFamily="34" charset="-122"/>
                <a:cs typeface="Noto Sans" pitchFamily="34" charset="-120"/>
              </a:rPr>
              <a:t> Financial institution fined $25 million for GLBA violations </a:t>
            </a:r>
            <a:endParaRPr lang="en-US" sz="104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4071938" cy="478631"/>
          </a:xfrm>
          <a:prstGeom prst="rect">
            <a:avLst/>
          </a:prstGeom>
          <a:noFill/>
          <a:ln/>
        </p:spPr>
        <p:txBody>
          <a:bodyPr wrap="none" lIns="0" tIns="0" rIns="0" bIns="85090" rtlCol="0" anchor="ctr">
            <a:spAutoFit/>
          </a:bodyPr>
          <a:lstStyle/>
          <a:p>
            <a:pPr marL="0" indent="0">
              <a:buNone/>
            </a:pPr>
            <a:r>
              <a:rPr lang="en-US" sz="2025" b="1" dirty="0">
                <a:solidFill>
                  <a:srgbClr val="1A5276"/>
                </a:solidFill>
                <a:latin typeface="Noto Sans" pitchFamily="34" charset="0"/>
                <a:ea typeface="Noto Sans" pitchFamily="34" charset="-122"/>
                <a:cs typeface="Noto Sans" pitchFamily="34" charset="-120"/>
              </a:rPr>
              <a:t>Compliance Challenges</a:t>
            </a:r>
            <a:endParaRPr lang="en-US" sz="2025" dirty="0"/>
          </a:p>
        </p:txBody>
      </p:sp>
      <p:pic>
        <p:nvPicPr>
          <p:cNvPr id="4" name="Image 1" descr="preencoded.png"/>
          <p:cNvPicPr>
            <a:picLocks noChangeAspect="1"/>
          </p:cNvPicPr>
          <p:nvPr/>
        </p:nvPicPr>
        <p:blipFill>
          <a:blip r:embed="rId4"/>
          <a:stretch>
            <a:fillRect/>
          </a:stretch>
        </p:blipFill>
        <p:spPr>
          <a:xfrm>
            <a:off x="285750" y="942975"/>
            <a:ext cx="142875" cy="7144"/>
          </a:xfrm>
          <a:prstGeom prst="rect">
            <a:avLst/>
          </a:prstGeom>
        </p:spPr>
      </p:pic>
      <p:sp>
        <p:nvSpPr>
          <p:cNvPr id="5" name="Text 1"/>
          <p:cNvSpPr/>
          <p:nvPr/>
        </p:nvSpPr>
        <p:spPr>
          <a:xfrm>
            <a:off x="535781" y="907256"/>
            <a:ext cx="3821906" cy="214313"/>
          </a:xfrm>
          <a:prstGeom prst="rect">
            <a:avLst/>
          </a:prstGeom>
          <a:noFill/>
          <a:ln/>
        </p:spPr>
        <p:txBody>
          <a:bodyPr wrap="none" lIns="0" tIns="0" rIns="0" bIns="0" rtlCol="0" anchor="ctr">
            <a:spAutoFit/>
          </a:bodyPr>
          <a:lstStyle/>
          <a:p>
            <a:pPr marL="0" indent="0">
              <a:buNone/>
            </a:pPr>
            <a:r>
              <a:rPr lang="en-US" sz="1046" b="1" dirty="0">
                <a:solidFill>
                  <a:srgbClr val="1A5276"/>
                </a:solidFill>
                <a:latin typeface="Noto Sans" pitchFamily="34" charset="0"/>
                <a:ea typeface="Noto Sans" pitchFamily="34" charset="-122"/>
                <a:cs typeface="Noto Sans" pitchFamily="34" charset="-120"/>
              </a:rPr>
              <a:t>Cross-Border Data Transfers</a:t>
            </a:r>
            <a:endParaRPr lang="en-US" sz="1046" dirty="0"/>
          </a:p>
        </p:txBody>
      </p:sp>
      <p:sp>
        <p:nvSpPr>
          <p:cNvPr id="6" name="Text 2"/>
          <p:cNvSpPr/>
          <p:nvPr/>
        </p:nvSpPr>
        <p:spPr>
          <a:xfrm>
            <a:off x="535781" y="1157288"/>
            <a:ext cx="3821906" cy="540051"/>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Organizations must navigate complex mechanisms such as Standard Contractual Clauses, Binding Corporate Rules, adequacy decisions, and data localization requirements.</a:t>
            </a:r>
            <a:endParaRPr lang="en-US" sz="942" dirty="0"/>
          </a:p>
        </p:txBody>
      </p:sp>
      <p:pic>
        <p:nvPicPr>
          <p:cNvPr id="7" name="Image 2" descr="preencoded.png"/>
          <p:cNvPicPr>
            <a:picLocks noChangeAspect="1"/>
          </p:cNvPicPr>
          <p:nvPr/>
        </p:nvPicPr>
        <p:blipFill>
          <a:blip r:embed="rId5"/>
          <a:stretch>
            <a:fillRect/>
          </a:stretch>
        </p:blipFill>
        <p:spPr>
          <a:xfrm>
            <a:off x="285750" y="1840213"/>
            <a:ext cx="178594" cy="7144"/>
          </a:xfrm>
          <a:prstGeom prst="rect">
            <a:avLst/>
          </a:prstGeom>
        </p:spPr>
      </p:pic>
      <p:sp>
        <p:nvSpPr>
          <p:cNvPr id="8" name="Text 3"/>
          <p:cNvSpPr/>
          <p:nvPr/>
        </p:nvSpPr>
        <p:spPr>
          <a:xfrm>
            <a:off x="571500" y="1804495"/>
            <a:ext cx="3786188" cy="214313"/>
          </a:xfrm>
          <a:prstGeom prst="rect">
            <a:avLst/>
          </a:prstGeom>
          <a:noFill/>
          <a:ln/>
        </p:spPr>
        <p:txBody>
          <a:bodyPr wrap="none" lIns="0" tIns="0" rIns="0" bIns="0" rtlCol="0" anchor="ctr">
            <a:spAutoFit/>
          </a:bodyPr>
          <a:lstStyle/>
          <a:p>
            <a:pPr marL="0" indent="0">
              <a:buNone/>
            </a:pPr>
            <a:r>
              <a:rPr lang="en-US" sz="1046" b="1" dirty="0">
                <a:solidFill>
                  <a:srgbClr val="1A5276"/>
                </a:solidFill>
                <a:latin typeface="Noto Sans" pitchFamily="34" charset="0"/>
                <a:ea typeface="Noto Sans" pitchFamily="34" charset="-122"/>
                <a:cs typeface="Noto Sans" pitchFamily="34" charset="-120"/>
              </a:rPr>
              <a:t>Vendor Management</a:t>
            </a:r>
            <a:endParaRPr lang="en-US" sz="1046" dirty="0"/>
          </a:p>
        </p:txBody>
      </p:sp>
      <p:sp>
        <p:nvSpPr>
          <p:cNvPr id="9" name="Text 4"/>
          <p:cNvSpPr/>
          <p:nvPr/>
        </p:nvSpPr>
        <p:spPr>
          <a:xfrm>
            <a:off x="571500" y="2054526"/>
            <a:ext cx="3786188" cy="540051"/>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Third-party relationships introduce substantial privacy risks requiring comprehensive due diligence, data processing agreements, and regular security assessments.</a:t>
            </a:r>
            <a:endParaRPr lang="en-US" sz="942" dirty="0"/>
          </a:p>
        </p:txBody>
      </p:sp>
      <p:pic>
        <p:nvPicPr>
          <p:cNvPr id="10" name="Image 3" descr="preencoded.png"/>
          <p:cNvPicPr>
            <a:picLocks noChangeAspect="1"/>
          </p:cNvPicPr>
          <p:nvPr/>
        </p:nvPicPr>
        <p:blipFill>
          <a:blip r:embed="rId6"/>
          <a:stretch>
            <a:fillRect/>
          </a:stretch>
        </p:blipFill>
        <p:spPr>
          <a:xfrm>
            <a:off x="285750" y="2737452"/>
            <a:ext cx="142875" cy="7144"/>
          </a:xfrm>
          <a:prstGeom prst="rect">
            <a:avLst/>
          </a:prstGeom>
        </p:spPr>
      </p:pic>
      <p:sp>
        <p:nvSpPr>
          <p:cNvPr id="11" name="Text 5"/>
          <p:cNvSpPr/>
          <p:nvPr/>
        </p:nvSpPr>
        <p:spPr>
          <a:xfrm>
            <a:off x="535781" y="2701733"/>
            <a:ext cx="3821906" cy="214313"/>
          </a:xfrm>
          <a:prstGeom prst="rect">
            <a:avLst/>
          </a:prstGeom>
          <a:noFill/>
          <a:ln/>
        </p:spPr>
        <p:txBody>
          <a:bodyPr wrap="none" lIns="0" tIns="0" rIns="0" bIns="0" rtlCol="0" anchor="ctr">
            <a:spAutoFit/>
          </a:bodyPr>
          <a:lstStyle/>
          <a:p>
            <a:pPr marL="0" indent="0">
              <a:buNone/>
            </a:pPr>
            <a:r>
              <a:rPr lang="en-US" sz="1046" b="1" dirty="0">
                <a:solidFill>
                  <a:srgbClr val="1A5276"/>
                </a:solidFill>
                <a:latin typeface="Noto Sans" pitchFamily="34" charset="0"/>
                <a:ea typeface="Noto Sans" pitchFamily="34" charset="-122"/>
                <a:cs typeface="Noto Sans" pitchFamily="34" charset="-120"/>
              </a:rPr>
              <a:t>Evolving Regulations</a:t>
            </a:r>
            <a:endParaRPr lang="en-US" sz="1046" dirty="0"/>
          </a:p>
        </p:txBody>
      </p:sp>
      <p:sp>
        <p:nvSpPr>
          <p:cNvPr id="12" name="Text 6"/>
          <p:cNvSpPr/>
          <p:nvPr/>
        </p:nvSpPr>
        <p:spPr>
          <a:xfrm>
            <a:off x="535781" y="2951764"/>
            <a:ext cx="3821906" cy="540051"/>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The rapidly changing global privacy landscape requires organizations to continuously monitor and adapt to new requirements across multiple jurisdictions.</a:t>
            </a:r>
            <a:endParaRPr lang="en-US" sz="942" dirty="0"/>
          </a:p>
        </p:txBody>
      </p:sp>
      <p:pic>
        <p:nvPicPr>
          <p:cNvPr id="13" name="Image 4" descr="preencoded.png"/>
          <p:cNvPicPr>
            <a:picLocks noChangeAspect="1"/>
          </p:cNvPicPr>
          <p:nvPr/>
        </p:nvPicPr>
        <p:blipFill>
          <a:blip r:embed="rId7"/>
          <a:stretch>
            <a:fillRect/>
          </a:stretch>
        </p:blipFill>
        <p:spPr>
          <a:xfrm>
            <a:off x="285750" y="3634690"/>
            <a:ext cx="178594" cy="7144"/>
          </a:xfrm>
          <a:prstGeom prst="rect">
            <a:avLst/>
          </a:prstGeom>
        </p:spPr>
      </p:pic>
      <p:sp>
        <p:nvSpPr>
          <p:cNvPr id="14" name="Text 7"/>
          <p:cNvSpPr/>
          <p:nvPr/>
        </p:nvSpPr>
        <p:spPr>
          <a:xfrm>
            <a:off x="571500" y="3598971"/>
            <a:ext cx="3786188" cy="214313"/>
          </a:xfrm>
          <a:prstGeom prst="rect">
            <a:avLst/>
          </a:prstGeom>
          <a:noFill/>
          <a:ln/>
        </p:spPr>
        <p:txBody>
          <a:bodyPr wrap="none" lIns="0" tIns="0" rIns="0" bIns="0" rtlCol="0" anchor="ctr">
            <a:spAutoFit/>
          </a:bodyPr>
          <a:lstStyle/>
          <a:p>
            <a:pPr marL="0" indent="0">
              <a:buNone/>
            </a:pPr>
            <a:r>
              <a:rPr lang="en-US" sz="1046" b="1" dirty="0">
                <a:solidFill>
                  <a:srgbClr val="1A5276"/>
                </a:solidFill>
                <a:latin typeface="Noto Sans" pitchFamily="34" charset="0"/>
                <a:ea typeface="Noto Sans" pitchFamily="34" charset="-122"/>
                <a:cs typeface="Noto Sans" pitchFamily="34" charset="-120"/>
              </a:rPr>
              <a:t>Data Subject Rights</a:t>
            </a:r>
            <a:endParaRPr lang="en-US" sz="1046" dirty="0"/>
          </a:p>
        </p:txBody>
      </p:sp>
      <p:sp>
        <p:nvSpPr>
          <p:cNvPr id="15" name="Text 8"/>
          <p:cNvSpPr/>
          <p:nvPr/>
        </p:nvSpPr>
        <p:spPr>
          <a:xfrm>
            <a:off x="571500" y="3849002"/>
            <a:ext cx="3786188" cy="540051"/>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Implementing processes to handle access, deletion, portability, and other requests in a timely manner across complex data ecosystems.</a:t>
            </a:r>
            <a:endParaRPr lang="en-US" sz="942" dirty="0"/>
          </a:p>
        </p:txBody>
      </p:sp>
      <p:sp>
        <p:nvSpPr>
          <p:cNvPr id="16" name="Text 9"/>
          <p:cNvSpPr/>
          <p:nvPr/>
        </p:nvSpPr>
        <p:spPr>
          <a:xfrm>
            <a:off x="4629161" y="251950"/>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Breach Notification Requirements</a:t>
            </a:r>
            <a:endParaRPr lang="en-US" sz="1350" dirty="0"/>
          </a:p>
        </p:txBody>
      </p:sp>
      <p:sp>
        <p:nvSpPr>
          <p:cNvPr id="17" name="Shape 10"/>
          <p:cNvSpPr/>
          <p:nvPr/>
        </p:nvSpPr>
        <p:spPr>
          <a:xfrm>
            <a:off x="4629161" y="652000"/>
            <a:ext cx="850218" cy="285750"/>
          </a:xfrm>
          <a:prstGeom prst="rect">
            <a:avLst/>
          </a:prstGeom>
          <a:solidFill>
            <a:srgbClr val="3498DB"/>
          </a:solidFill>
          <a:ln/>
        </p:spPr>
      </p:sp>
      <p:sp>
        <p:nvSpPr>
          <p:cNvPr id="18" name="Text 11"/>
          <p:cNvSpPr/>
          <p:nvPr/>
        </p:nvSpPr>
        <p:spPr>
          <a:xfrm>
            <a:off x="4629161" y="652000"/>
            <a:ext cx="850218" cy="285750"/>
          </a:xfrm>
          <a:prstGeom prst="rect">
            <a:avLst/>
          </a:prstGeom>
          <a:noFill/>
          <a:ln/>
        </p:spPr>
        <p:txBody>
          <a:bodyPr wrap="square" lIns="68072" tIns="68072" rIns="68072" bIns="68072" rtlCol="0" anchor="ctr">
            <a:spAutoFit/>
          </a:bodyPr>
          <a:lstStyle/>
          <a:p>
            <a:pPr marL="0" indent="0" algn="l">
              <a:buNone/>
            </a:pPr>
            <a:r>
              <a:rPr lang="en-US" sz="837" b="1" dirty="0">
                <a:solidFill>
                  <a:srgbClr val="FFFFFF"/>
                </a:solidFill>
                <a:latin typeface="Noto Sans" pitchFamily="34" charset="0"/>
                <a:ea typeface="Noto Sans" pitchFamily="34" charset="-122"/>
                <a:cs typeface="Noto Sans" pitchFamily="34" charset="-120"/>
              </a:rPr>
              <a:t>Regulation</a:t>
            </a:r>
            <a:endParaRPr lang="en-US" sz="837" dirty="0"/>
          </a:p>
        </p:txBody>
      </p:sp>
      <p:sp>
        <p:nvSpPr>
          <p:cNvPr id="19" name="Shape 12"/>
          <p:cNvSpPr/>
          <p:nvPr/>
        </p:nvSpPr>
        <p:spPr>
          <a:xfrm>
            <a:off x="5479379" y="652000"/>
            <a:ext cx="681614" cy="285750"/>
          </a:xfrm>
          <a:prstGeom prst="rect">
            <a:avLst/>
          </a:prstGeom>
          <a:solidFill>
            <a:srgbClr val="3498DB"/>
          </a:solidFill>
          <a:ln/>
        </p:spPr>
      </p:sp>
      <p:sp>
        <p:nvSpPr>
          <p:cNvPr id="20" name="Text 13"/>
          <p:cNvSpPr/>
          <p:nvPr/>
        </p:nvSpPr>
        <p:spPr>
          <a:xfrm>
            <a:off x="5479379" y="652000"/>
            <a:ext cx="681614" cy="285750"/>
          </a:xfrm>
          <a:prstGeom prst="rect">
            <a:avLst/>
          </a:prstGeom>
          <a:noFill/>
          <a:ln/>
        </p:spPr>
        <p:txBody>
          <a:bodyPr wrap="square" lIns="68072" tIns="68072" rIns="68072" bIns="68072" rtlCol="0" anchor="ctr">
            <a:spAutoFit/>
          </a:bodyPr>
          <a:lstStyle/>
          <a:p>
            <a:pPr marL="0" indent="0" algn="l">
              <a:buNone/>
            </a:pPr>
            <a:r>
              <a:rPr lang="en-US" sz="837" b="1" dirty="0">
                <a:solidFill>
                  <a:srgbClr val="FFFFFF"/>
                </a:solidFill>
                <a:latin typeface="Noto Sans" pitchFamily="34" charset="0"/>
                <a:ea typeface="Noto Sans" pitchFamily="34" charset="-122"/>
                <a:cs typeface="Noto Sans" pitchFamily="34" charset="-120"/>
              </a:rPr>
              <a:t>Timeline</a:t>
            </a:r>
            <a:endParaRPr lang="en-US" sz="837" dirty="0"/>
          </a:p>
        </p:txBody>
      </p:sp>
      <p:sp>
        <p:nvSpPr>
          <p:cNvPr id="21" name="Shape 14"/>
          <p:cNvSpPr/>
          <p:nvPr/>
        </p:nvSpPr>
        <p:spPr>
          <a:xfrm>
            <a:off x="6160993" y="652000"/>
            <a:ext cx="2540105" cy="285750"/>
          </a:xfrm>
          <a:prstGeom prst="rect">
            <a:avLst/>
          </a:prstGeom>
          <a:solidFill>
            <a:srgbClr val="3498DB"/>
          </a:solidFill>
          <a:ln/>
        </p:spPr>
      </p:sp>
      <p:sp>
        <p:nvSpPr>
          <p:cNvPr id="22" name="Text 15"/>
          <p:cNvSpPr/>
          <p:nvPr/>
        </p:nvSpPr>
        <p:spPr>
          <a:xfrm>
            <a:off x="6160993" y="652000"/>
            <a:ext cx="2540105" cy="285750"/>
          </a:xfrm>
          <a:prstGeom prst="rect">
            <a:avLst/>
          </a:prstGeom>
          <a:noFill/>
          <a:ln/>
        </p:spPr>
        <p:txBody>
          <a:bodyPr wrap="square" lIns="68072" tIns="68072" rIns="68072" bIns="68072" rtlCol="0" anchor="ctr">
            <a:spAutoFit/>
          </a:bodyPr>
          <a:lstStyle/>
          <a:p>
            <a:pPr marL="0" indent="0" algn="l">
              <a:buNone/>
            </a:pPr>
            <a:r>
              <a:rPr lang="en-US" sz="837" b="1" dirty="0">
                <a:solidFill>
                  <a:srgbClr val="FFFFFF"/>
                </a:solidFill>
                <a:latin typeface="Noto Sans" pitchFamily="34" charset="0"/>
                <a:ea typeface="Noto Sans" pitchFamily="34" charset="-122"/>
                <a:cs typeface="Noto Sans" pitchFamily="34" charset="-120"/>
              </a:rPr>
              <a:t>Recipients</a:t>
            </a:r>
            <a:endParaRPr lang="en-US" sz="837" dirty="0"/>
          </a:p>
        </p:txBody>
      </p:sp>
      <p:sp>
        <p:nvSpPr>
          <p:cNvPr id="23" name="Text 16"/>
          <p:cNvSpPr/>
          <p:nvPr/>
        </p:nvSpPr>
        <p:spPr>
          <a:xfrm>
            <a:off x="4629161" y="937750"/>
            <a:ext cx="850218" cy="289322"/>
          </a:xfrm>
          <a:prstGeom prst="rect">
            <a:avLst/>
          </a:prstGeom>
          <a:noFill/>
          <a:ln/>
        </p:spPr>
        <p:txBody>
          <a:bodyPr wrap="square" lIns="68072" tIns="68072" rIns="68072" bIns="68072"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GDPR</a:t>
            </a:r>
            <a:endParaRPr lang="en-US" sz="837" dirty="0"/>
          </a:p>
        </p:txBody>
      </p:sp>
      <p:sp>
        <p:nvSpPr>
          <p:cNvPr id="24" name="Text 17"/>
          <p:cNvSpPr/>
          <p:nvPr/>
        </p:nvSpPr>
        <p:spPr>
          <a:xfrm>
            <a:off x="5479379" y="937750"/>
            <a:ext cx="681614" cy="289322"/>
          </a:xfrm>
          <a:prstGeom prst="rect">
            <a:avLst/>
          </a:prstGeom>
          <a:noFill/>
          <a:ln/>
        </p:spPr>
        <p:txBody>
          <a:bodyPr wrap="square" lIns="68072" tIns="68072" rIns="68072" bIns="68072"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72 hours</a:t>
            </a:r>
            <a:endParaRPr lang="en-US" sz="837" dirty="0"/>
          </a:p>
        </p:txBody>
      </p:sp>
      <p:sp>
        <p:nvSpPr>
          <p:cNvPr id="25" name="Text 18"/>
          <p:cNvSpPr/>
          <p:nvPr/>
        </p:nvSpPr>
        <p:spPr>
          <a:xfrm>
            <a:off x="6160993" y="937750"/>
            <a:ext cx="2540105" cy="289322"/>
          </a:xfrm>
          <a:prstGeom prst="rect">
            <a:avLst/>
          </a:prstGeom>
          <a:noFill/>
          <a:ln/>
        </p:spPr>
        <p:txBody>
          <a:bodyPr wrap="square" lIns="68072" tIns="68072" rIns="68072" bIns="68072"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Supervisory authority, affected individuals</a:t>
            </a:r>
            <a:endParaRPr lang="en-US" sz="837" dirty="0"/>
          </a:p>
        </p:txBody>
      </p:sp>
      <p:sp>
        <p:nvSpPr>
          <p:cNvPr id="26" name="Shape 19"/>
          <p:cNvSpPr/>
          <p:nvPr/>
        </p:nvSpPr>
        <p:spPr>
          <a:xfrm>
            <a:off x="4629161" y="1227072"/>
            <a:ext cx="4071938" cy="464344"/>
          </a:xfrm>
          <a:prstGeom prst="rect">
            <a:avLst/>
          </a:prstGeom>
          <a:solidFill>
            <a:srgbClr val="E8F4FC"/>
          </a:solidFill>
          <a:ln/>
        </p:spPr>
      </p:sp>
      <p:sp>
        <p:nvSpPr>
          <p:cNvPr id="27" name="Text 20"/>
          <p:cNvSpPr/>
          <p:nvPr/>
        </p:nvSpPr>
        <p:spPr>
          <a:xfrm>
            <a:off x="4629161" y="1227072"/>
            <a:ext cx="850218" cy="464344"/>
          </a:xfrm>
          <a:prstGeom prst="rect">
            <a:avLst/>
          </a:prstGeom>
          <a:noFill/>
          <a:ln/>
        </p:spPr>
        <p:txBody>
          <a:bodyPr wrap="square" lIns="68072" tIns="68072" rIns="68072" bIns="68072"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HIPAA</a:t>
            </a:r>
            <a:endParaRPr lang="en-US" sz="837" dirty="0"/>
          </a:p>
        </p:txBody>
      </p:sp>
      <p:sp>
        <p:nvSpPr>
          <p:cNvPr id="28" name="Text 21"/>
          <p:cNvSpPr/>
          <p:nvPr/>
        </p:nvSpPr>
        <p:spPr>
          <a:xfrm>
            <a:off x="5479379" y="1227072"/>
            <a:ext cx="681614" cy="464344"/>
          </a:xfrm>
          <a:prstGeom prst="rect">
            <a:avLst/>
          </a:prstGeom>
          <a:noFill/>
          <a:ln/>
        </p:spPr>
        <p:txBody>
          <a:bodyPr wrap="square" lIns="68072" tIns="68072" rIns="68072" bIns="68072"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60 days</a:t>
            </a:r>
            <a:endParaRPr lang="en-US" sz="837" dirty="0"/>
          </a:p>
        </p:txBody>
      </p:sp>
      <p:sp>
        <p:nvSpPr>
          <p:cNvPr id="29" name="Text 22"/>
          <p:cNvSpPr/>
          <p:nvPr/>
        </p:nvSpPr>
        <p:spPr>
          <a:xfrm>
            <a:off x="6160993" y="1227072"/>
            <a:ext cx="2540105" cy="464344"/>
          </a:xfrm>
          <a:prstGeom prst="rect">
            <a:avLst/>
          </a:prstGeom>
          <a:noFill/>
          <a:ln/>
        </p:spPr>
        <p:txBody>
          <a:bodyPr wrap="square" lIns="68072" tIns="68072" rIns="68072" bIns="68072"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HHS, affected individuals, media (large breaches)</a:t>
            </a:r>
            <a:endParaRPr lang="en-US" sz="837" dirty="0"/>
          </a:p>
        </p:txBody>
      </p:sp>
      <p:sp>
        <p:nvSpPr>
          <p:cNvPr id="30" name="Text 23"/>
          <p:cNvSpPr/>
          <p:nvPr/>
        </p:nvSpPr>
        <p:spPr>
          <a:xfrm>
            <a:off x="4629161" y="1691415"/>
            <a:ext cx="850218" cy="464344"/>
          </a:xfrm>
          <a:prstGeom prst="rect">
            <a:avLst/>
          </a:prstGeom>
          <a:noFill/>
          <a:ln/>
        </p:spPr>
        <p:txBody>
          <a:bodyPr wrap="square" lIns="68072" tIns="68072" rIns="68072" bIns="68072"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US State Laws</a:t>
            </a:r>
            <a:endParaRPr lang="en-US" sz="837" dirty="0"/>
          </a:p>
        </p:txBody>
      </p:sp>
      <p:sp>
        <p:nvSpPr>
          <p:cNvPr id="31" name="Text 24"/>
          <p:cNvSpPr/>
          <p:nvPr/>
        </p:nvSpPr>
        <p:spPr>
          <a:xfrm>
            <a:off x="5479379" y="1691415"/>
            <a:ext cx="681614" cy="464344"/>
          </a:xfrm>
          <a:prstGeom prst="rect">
            <a:avLst/>
          </a:prstGeom>
          <a:noFill/>
          <a:ln/>
        </p:spPr>
        <p:txBody>
          <a:bodyPr wrap="square" lIns="68072" tIns="68072" rIns="68072" bIns="68072"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30-90 days</a:t>
            </a:r>
            <a:endParaRPr lang="en-US" sz="837" dirty="0"/>
          </a:p>
        </p:txBody>
      </p:sp>
      <p:sp>
        <p:nvSpPr>
          <p:cNvPr id="32" name="Text 25"/>
          <p:cNvSpPr/>
          <p:nvPr/>
        </p:nvSpPr>
        <p:spPr>
          <a:xfrm>
            <a:off x="6160993" y="1691415"/>
            <a:ext cx="2540105" cy="464344"/>
          </a:xfrm>
          <a:prstGeom prst="rect">
            <a:avLst/>
          </a:prstGeom>
          <a:noFill/>
          <a:ln/>
        </p:spPr>
        <p:txBody>
          <a:bodyPr wrap="square" lIns="68072" tIns="68072" rIns="68072" bIns="68072" rtlCol="0" anchor="ctr">
            <a:spAutoFit/>
          </a:bodyPr>
          <a:lstStyle/>
          <a:p>
            <a:pPr marL="0" indent="0">
              <a:buNone/>
            </a:pPr>
            <a:r>
              <a:rPr lang="en-US" sz="837" dirty="0">
                <a:solidFill>
                  <a:srgbClr val="1A5276"/>
                </a:solidFill>
                <a:latin typeface="Noto Sans" pitchFamily="34" charset="0"/>
                <a:ea typeface="Noto Sans" pitchFamily="34" charset="-122"/>
                <a:cs typeface="Noto Sans" pitchFamily="34" charset="-120"/>
              </a:rPr>
              <a:t>State AG, affected residents</a:t>
            </a:r>
            <a:endParaRPr lang="en-US" sz="837" dirty="0"/>
          </a:p>
        </p:txBody>
      </p:sp>
      <p:pic>
        <p:nvPicPr>
          <p:cNvPr id="34" name="Image 6" descr="preencoded.png"/>
          <p:cNvPicPr>
            <a:picLocks noChangeAspect="1"/>
          </p:cNvPicPr>
          <p:nvPr/>
        </p:nvPicPr>
        <p:blipFill>
          <a:blip r:embed="rId8"/>
          <a:stretch>
            <a:fillRect/>
          </a:stretch>
        </p:blipFill>
        <p:spPr>
          <a:xfrm>
            <a:off x="4572000" y="2399747"/>
            <a:ext cx="4286250" cy="2143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643187" y="-4546"/>
            <a:ext cx="4071938" cy="478631"/>
          </a:xfrm>
          <a:prstGeom prst="rect">
            <a:avLst/>
          </a:prstGeom>
          <a:noFill/>
          <a:ln/>
        </p:spPr>
        <p:txBody>
          <a:bodyPr wrap="none" lIns="0" tIns="0" rIns="0" bIns="85090" rtlCol="0" anchor="ctr">
            <a:spAutoFit/>
          </a:bodyPr>
          <a:lstStyle/>
          <a:p>
            <a:pPr marL="0" indent="0">
              <a:buNone/>
            </a:pPr>
            <a:r>
              <a:rPr lang="en-US" sz="2025" b="1" dirty="0">
                <a:solidFill>
                  <a:srgbClr val="1A5276"/>
                </a:solidFill>
                <a:latin typeface="Noto Sans" pitchFamily="34" charset="0"/>
                <a:ea typeface="Noto Sans" pitchFamily="34" charset="-122"/>
                <a:cs typeface="Noto Sans" pitchFamily="34" charset="-120"/>
              </a:rPr>
              <a:t>Best Practices for Compliance</a:t>
            </a:r>
            <a:endParaRPr lang="en-US" sz="2025" dirty="0"/>
          </a:p>
        </p:txBody>
      </p:sp>
      <p:sp>
        <p:nvSpPr>
          <p:cNvPr id="4" name="Text 1"/>
          <p:cNvSpPr/>
          <p:nvPr/>
        </p:nvSpPr>
        <p:spPr>
          <a:xfrm>
            <a:off x="285750" y="380782"/>
            <a:ext cx="4071938"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Privacy by Design and Default</a:t>
            </a:r>
            <a:endParaRPr lang="en-US" sz="1350" dirty="0"/>
          </a:p>
        </p:txBody>
      </p:sp>
      <p:sp>
        <p:nvSpPr>
          <p:cNvPr id="5" name="Text 2"/>
          <p:cNvSpPr/>
          <p:nvPr/>
        </p:nvSpPr>
        <p:spPr>
          <a:xfrm>
            <a:off x="285750" y="667833"/>
            <a:ext cx="4071938" cy="720068"/>
          </a:xfrm>
          <a:prstGeom prst="rect">
            <a:avLst/>
          </a:prstGeom>
          <a:noFill/>
          <a:ln/>
        </p:spPr>
        <p:txBody>
          <a:bodyPr wrap="squar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Privacy by Design represents a proactive approach to embedding privacy into the design and operation of IT systems, business practices, and physical infrastructure from the earliest stages of development. </a:t>
            </a:r>
            <a:endParaRPr lang="en-US" sz="942" dirty="0"/>
          </a:p>
        </p:txBody>
      </p:sp>
      <p:pic>
        <p:nvPicPr>
          <p:cNvPr id="6" name="Image 1" descr="preencoded.png"/>
          <p:cNvPicPr>
            <a:picLocks noChangeAspect="1"/>
          </p:cNvPicPr>
          <p:nvPr/>
        </p:nvPicPr>
        <p:blipFill>
          <a:blip r:embed="rId4"/>
          <a:stretch>
            <a:fillRect/>
          </a:stretch>
        </p:blipFill>
        <p:spPr>
          <a:xfrm>
            <a:off x="285750" y="1516488"/>
            <a:ext cx="114300" cy="114300"/>
          </a:xfrm>
          <a:prstGeom prst="rect">
            <a:avLst/>
          </a:prstGeom>
        </p:spPr>
      </p:pic>
      <p:sp>
        <p:nvSpPr>
          <p:cNvPr id="7" name="Text 3"/>
          <p:cNvSpPr/>
          <p:nvPr/>
        </p:nvSpPr>
        <p:spPr>
          <a:xfrm>
            <a:off x="471488" y="1503986"/>
            <a:ext cx="1864268" cy="175022"/>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Data Governance Framework:</a:t>
            </a:r>
            <a:endParaRPr lang="en-US" sz="942" dirty="0"/>
          </a:p>
        </p:txBody>
      </p:sp>
      <p:sp>
        <p:nvSpPr>
          <p:cNvPr id="8" name="Text 4"/>
          <p:cNvSpPr/>
          <p:nvPr/>
        </p:nvSpPr>
        <p:spPr>
          <a:xfrm>
            <a:off x="2335755" y="1503986"/>
            <a:ext cx="1759734"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Maintain comprehensive data </a:t>
            </a:r>
            <a:endParaRPr lang="en-US" sz="942" dirty="0"/>
          </a:p>
        </p:txBody>
      </p:sp>
      <p:sp>
        <p:nvSpPr>
          <p:cNvPr id="9" name="Text 5"/>
          <p:cNvSpPr/>
          <p:nvPr/>
        </p:nvSpPr>
        <p:spPr>
          <a:xfrm>
            <a:off x="471488" y="1696868"/>
            <a:ext cx="3106945"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inventory, classification system, and retention policies </a:t>
            </a:r>
            <a:endParaRPr lang="en-US" sz="942" dirty="0"/>
          </a:p>
        </p:txBody>
      </p:sp>
      <p:pic>
        <p:nvPicPr>
          <p:cNvPr id="10" name="Image 2" descr="preencoded.png"/>
          <p:cNvPicPr>
            <a:picLocks noChangeAspect="1"/>
          </p:cNvPicPr>
          <p:nvPr/>
        </p:nvPicPr>
        <p:blipFill>
          <a:blip r:embed="rId5"/>
          <a:stretch>
            <a:fillRect/>
          </a:stretch>
        </p:blipFill>
        <p:spPr>
          <a:xfrm>
            <a:off x="285750" y="1987975"/>
            <a:ext cx="114300" cy="114300"/>
          </a:xfrm>
          <a:prstGeom prst="rect">
            <a:avLst/>
          </a:prstGeom>
        </p:spPr>
      </p:pic>
      <p:sp>
        <p:nvSpPr>
          <p:cNvPr id="11" name="Text 6"/>
          <p:cNvSpPr/>
          <p:nvPr/>
        </p:nvSpPr>
        <p:spPr>
          <a:xfrm>
            <a:off x="471488" y="1975474"/>
            <a:ext cx="1805890" cy="175022"/>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Risk Management Approach:</a:t>
            </a:r>
            <a:endParaRPr lang="en-US" sz="942" dirty="0"/>
          </a:p>
        </p:txBody>
      </p:sp>
      <p:sp>
        <p:nvSpPr>
          <p:cNvPr id="12" name="Text 7"/>
          <p:cNvSpPr/>
          <p:nvPr/>
        </p:nvSpPr>
        <p:spPr>
          <a:xfrm>
            <a:off x="2277377" y="1975474"/>
            <a:ext cx="1922004"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Conduct regular Data Protection </a:t>
            </a:r>
            <a:endParaRPr lang="en-US" sz="942" dirty="0"/>
          </a:p>
        </p:txBody>
      </p:sp>
      <p:sp>
        <p:nvSpPr>
          <p:cNvPr id="13" name="Text 8"/>
          <p:cNvSpPr/>
          <p:nvPr/>
        </p:nvSpPr>
        <p:spPr>
          <a:xfrm>
            <a:off x="471488" y="2168355"/>
            <a:ext cx="3665023"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Impact Assessments (DPIAs) and prioritize high-risk processing </a:t>
            </a:r>
            <a:endParaRPr lang="en-US" sz="942" dirty="0"/>
          </a:p>
        </p:txBody>
      </p:sp>
      <p:sp>
        <p:nvSpPr>
          <p:cNvPr id="14" name="Text 9"/>
          <p:cNvSpPr/>
          <p:nvPr/>
        </p:nvSpPr>
        <p:spPr>
          <a:xfrm>
            <a:off x="471488" y="2361236"/>
            <a:ext cx="499058"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activities </a:t>
            </a:r>
            <a:endParaRPr lang="en-US" sz="942" dirty="0"/>
          </a:p>
        </p:txBody>
      </p:sp>
      <p:pic>
        <p:nvPicPr>
          <p:cNvPr id="15" name="Image 3" descr="preencoded.png"/>
          <p:cNvPicPr>
            <a:picLocks noChangeAspect="1"/>
          </p:cNvPicPr>
          <p:nvPr/>
        </p:nvPicPr>
        <p:blipFill>
          <a:blip r:embed="rId6"/>
          <a:stretch>
            <a:fillRect/>
          </a:stretch>
        </p:blipFill>
        <p:spPr>
          <a:xfrm>
            <a:off x="285750" y="2652344"/>
            <a:ext cx="142875" cy="114300"/>
          </a:xfrm>
          <a:prstGeom prst="rect">
            <a:avLst/>
          </a:prstGeom>
        </p:spPr>
      </p:pic>
      <p:sp>
        <p:nvSpPr>
          <p:cNvPr id="16" name="Text 10"/>
          <p:cNvSpPr/>
          <p:nvPr/>
        </p:nvSpPr>
        <p:spPr>
          <a:xfrm>
            <a:off x="500063" y="2639843"/>
            <a:ext cx="1013296" cy="175022"/>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Access Controls:</a:t>
            </a:r>
            <a:endParaRPr lang="en-US" sz="942" dirty="0"/>
          </a:p>
        </p:txBody>
      </p:sp>
      <p:sp>
        <p:nvSpPr>
          <p:cNvPr id="17" name="Text 11"/>
          <p:cNvSpPr/>
          <p:nvPr/>
        </p:nvSpPr>
        <p:spPr>
          <a:xfrm>
            <a:off x="1513359" y="2639843"/>
            <a:ext cx="2470063"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Implement role-based access to limit data </a:t>
            </a:r>
            <a:endParaRPr lang="en-US" sz="942" dirty="0"/>
          </a:p>
        </p:txBody>
      </p:sp>
      <p:sp>
        <p:nvSpPr>
          <p:cNvPr id="18" name="Text 12"/>
          <p:cNvSpPr/>
          <p:nvPr/>
        </p:nvSpPr>
        <p:spPr>
          <a:xfrm>
            <a:off x="500063" y="2832724"/>
            <a:ext cx="2568932"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exposure based on legitimate need-to-know </a:t>
            </a:r>
            <a:endParaRPr lang="en-US" sz="942" dirty="0"/>
          </a:p>
        </p:txBody>
      </p:sp>
      <p:pic>
        <p:nvPicPr>
          <p:cNvPr id="19" name="Image 4" descr="preencoded.png"/>
          <p:cNvPicPr>
            <a:picLocks noChangeAspect="1"/>
          </p:cNvPicPr>
          <p:nvPr/>
        </p:nvPicPr>
        <p:blipFill>
          <a:blip r:embed="rId7"/>
          <a:stretch>
            <a:fillRect/>
          </a:stretch>
        </p:blipFill>
        <p:spPr>
          <a:xfrm>
            <a:off x="285750" y="3123832"/>
            <a:ext cx="142875" cy="114300"/>
          </a:xfrm>
          <a:prstGeom prst="rect">
            <a:avLst/>
          </a:prstGeom>
        </p:spPr>
      </p:pic>
      <p:sp>
        <p:nvSpPr>
          <p:cNvPr id="20" name="Text 13"/>
          <p:cNvSpPr/>
          <p:nvPr/>
        </p:nvSpPr>
        <p:spPr>
          <a:xfrm>
            <a:off x="500063" y="3111330"/>
            <a:ext cx="1038606" cy="175022"/>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Privacy Training:</a:t>
            </a:r>
            <a:endParaRPr lang="en-US" sz="942" dirty="0"/>
          </a:p>
        </p:txBody>
      </p:sp>
      <p:sp>
        <p:nvSpPr>
          <p:cNvPr id="21" name="Text 14"/>
          <p:cNvSpPr/>
          <p:nvPr/>
        </p:nvSpPr>
        <p:spPr>
          <a:xfrm>
            <a:off x="1538669" y="3111330"/>
            <a:ext cx="2776100"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Regular education for all employees to create a </a:t>
            </a:r>
            <a:endParaRPr lang="en-US" sz="942" dirty="0"/>
          </a:p>
        </p:txBody>
      </p:sp>
      <p:sp>
        <p:nvSpPr>
          <p:cNvPr id="22" name="Text 15"/>
          <p:cNvSpPr/>
          <p:nvPr/>
        </p:nvSpPr>
        <p:spPr>
          <a:xfrm>
            <a:off x="500063" y="3304211"/>
            <a:ext cx="1242036"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privacy-aware culture </a:t>
            </a:r>
            <a:endParaRPr lang="en-US" sz="942" dirty="0"/>
          </a:p>
        </p:txBody>
      </p:sp>
      <p:pic>
        <p:nvPicPr>
          <p:cNvPr id="23" name="Image 5" descr="preencoded.png"/>
          <p:cNvPicPr>
            <a:picLocks noChangeAspect="1"/>
          </p:cNvPicPr>
          <p:nvPr/>
        </p:nvPicPr>
        <p:blipFill>
          <a:blip r:embed="rId8"/>
          <a:stretch>
            <a:fillRect/>
          </a:stretch>
        </p:blipFill>
        <p:spPr>
          <a:xfrm>
            <a:off x="4899327" y="637367"/>
            <a:ext cx="114300" cy="114300"/>
          </a:xfrm>
          <a:prstGeom prst="rect">
            <a:avLst/>
          </a:prstGeom>
        </p:spPr>
      </p:pic>
      <p:sp>
        <p:nvSpPr>
          <p:cNvPr id="24" name="Text 16"/>
          <p:cNvSpPr/>
          <p:nvPr/>
        </p:nvSpPr>
        <p:spPr>
          <a:xfrm>
            <a:off x="5085065" y="624866"/>
            <a:ext cx="1191248" cy="175022"/>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Incident Response:</a:t>
            </a:r>
            <a:endParaRPr lang="en-US" sz="942" dirty="0"/>
          </a:p>
        </p:txBody>
      </p:sp>
      <p:sp>
        <p:nvSpPr>
          <p:cNvPr id="25" name="Text 17"/>
          <p:cNvSpPr/>
          <p:nvPr/>
        </p:nvSpPr>
        <p:spPr>
          <a:xfrm>
            <a:off x="6276313" y="624866"/>
            <a:ext cx="2134056"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Documented procedures for privacy </a:t>
            </a:r>
            <a:endParaRPr lang="en-US" sz="942" dirty="0"/>
          </a:p>
        </p:txBody>
      </p:sp>
      <p:sp>
        <p:nvSpPr>
          <p:cNvPr id="26" name="Text 18"/>
          <p:cNvSpPr/>
          <p:nvPr/>
        </p:nvSpPr>
        <p:spPr>
          <a:xfrm>
            <a:off x="5085065" y="817747"/>
            <a:ext cx="2263676"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breaches to reduce impact of incidents </a:t>
            </a:r>
            <a:endParaRPr lang="en-US" sz="942" dirty="0"/>
          </a:p>
        </p:txBody>
      </p:sp>
      <p:pic>
        <p:nvPicPr>
          <p:cNvPr id="27" name="Image 6" descr="preencoded.png"/>
          <p:cNvPicPr>
            <a:picLocks noChangeAspect="1"/>
          </p:cNvPicPr>
          <p:nvPr/>
        </p:nvPicPr>
        <p:blipFill>
          <a:blip r:embed="rId9"/>
          <a:stretch>
            <a:fillRect/>
          </a:stretch>
        </p:blipFill>
        <p:spPr>
          <a:xfrm>
            <a:off x="4899327" y="1108855"/>
            <a:ext cx="142875" cy="114300"/>
          </a:xfrm>
          <a:prstGeom prst="rect">
            <a:avLst/>
          </a:prstGeom>
        </p:spPr>
      </p:pic>
      <p:sp>
        <p:nvSpPr>
          <p:cNvPr id="28" name="Text 19"/>
          <p:cNvSpPr/>
          <p:nvPr/>
        </p:nvSpPr>
        <p:spPr>
          <a:xfrm>
            <a:off x="5113640" y="1096353"/>
            <a:ext cx="1362921" cy="175022"/>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Vendor Management:</a:t>
            </a:r>
            <a:endParaRPr lang="en-US" sz="942" dirty="0"/>
          </a:p>
        </p:txBody>
      </p:sp>
      <p:sp>
        <p:nvSpPr>
          <p:cNvPr id="29" name="Text 20"/>
          <p:cNvSpPr/>
          <p:nvPr/>
        </p:nvSpPr>
        <p:spPr>
          <a:xfrm>
            <a:off x="6476561" y="1096353"/>
            <a:ext cx="2455385"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Due diligence and contractual safeguards </a:t>
            </a:r>
            <a:endParaRPr lang="en-US" sz="942" dirty="0"/>
          </a:p>
        </p:txBody>
      </p:sp>
      <p:sp>
        <p:nvSpPr>
          <p:cNvPr id="30" name="Text 21"/>
          <p:cNvSpPr/>
          <p:nvPr/>
        </p:nvSpPr>
        <p:spPr>
          <a:xfrm>
            <a:off x="5113640" y="1289234"/>
            <a:ext cx="1581392"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to mitigate third-party risks </a:t>
            </a:r>
            <a:endParaRPr lang="en-US" sz="942" dirty="0"/>
          </a:p>
        </p:txBody>
      </p:sp>
      <p:pic>
        <p:nvPicPr>
          <p:cNvPr id="31" name="Image 7" descr="preencoded.png"/>
          <p:cNvPicPr>
            <a:picLocks noChangeAspect="1"/>
          </p:cNvPicPr>
          <p:nvPr/>
        </p:nvPicPr>
        <p:blipFill>
          <a:blip r:embed="rId10"/>
          <a:stretch>
            <a:fillRect/>
          </a:stretch>
        </p:blipFill>
        <p:spPr>
          <a:xfrm>
            <a:off x="4899327" y="1580342"/>
            <a:ext cx="85725" cy="114300"/>
          </a:xfrm>
          <a:prstGeom prst="rect">
            <a:avLst/>
          </a:prstGeom>
        </p:spPr>
      </p:pic>
      <p:sp>
        <p:nvSpPr>
          <p:cNvPr id="32" name="Text 22"/>
          <p:cNvSpPr/>
          <p:nvPr/>
        </p:nvSpPr>
        <p:spPr>
          <a:xfrm>
            <a:off x="5056490" y="1567841"/>
            <a:ext cx="995018" cy="175022"/>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Privacy Notices:</a:t>
            </a:r>
            <a:endParaRPr lang="en-US" sz="942" dirty="0"/>
          </a:p>
        </p:txBody>
      </p:sp>
      <p:sp>
        <p:nvSpPr>
          <p:cNvPr id="33" name="Text 23"/>
          <p:cNvSpPr/>
          <p:nvPr/>
        </p:nvSpPr>
        <p:spPr>
          <a:xfrm>
            <a:off x="6051508" y="1567841"/>
            <a:ext cx="2716439"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Clear, accessible information practices to build </a:t>
            </a:r>
            <a:endParaRPr lang="en-US" sz="942" dirty="0"/>
          </a:p>
        </p:txBody>
      </p:sp>
      <p:sp>
        <p:nvSpPr>
          <p:cNvPr id="34" name="Text 24"/>
          <p:cNvSpPr/>
          <p:nvPr/>
        </p:nvSpPr>
        <p:spPr>
          <a:xfrm>
            <a:off x="5056490" y="1760722"/>
            <a:ext cx="1325361"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trust and transparency </a:t>
            </a:r>
            <a:endParaRPr lang="en-US" sz="942" dirty="0"/>
          </a:p>
        </p:txBody>
      </p:sp>
      <p:pic>
        <p:nvPicPr>
          <p:cNvPr id="35" name="Image 8" descr="preencoded.png"/>
          <p:cNvPicPr>
            <a:picLocks noChangeAspect="1"/>
          </p:cNvPicPr>
          <p:nvPr/>
        </p:nvPicPr>
        <p:blipFill>
          <a:blip r:embed="rId11"/>
          <a:stretch>
            <a:fillRect/>
          </a:stretch>
        </p:blipFill>
        <p:spPr>
          <a:xfrm>
            <a:off x="4899327" y="2051830"/>
            <a:ext cx="114300" cy="114300"/>
          </a:xfrm>
          <a:prstGeom prst="rect">
            <a:avLst/>
          </a:prstGeom>
        </p:spPr>
      </p:pic>
      <p:sp>
        <p:nvSpPr>
          <p:cNvPr id="36" name="Text 25"/>
          <p:cNvSpPr/>
          <p:nvPr/>
        </p:nvSpPr>
        <p:spPr>
          <a:xfrm>
            <a:off x="5085065" y="2039328"/>
            <a:ext cx="960555" cy="175022"/>
          </a:xfrm>
          <a:prstGeom prst="rect">
            <a:avLst/>
          </a:prstGeom>
          <a:noFill/>
          <a:ln/>
        </p:spPr>
        <p:txBody>
          <a:bodyPr wrap="none" lIns="0" tIns="0" rIns="0" bIns="0" rtlCol="0" anchor="ctr">
            <a:spAutoFit/>
          </a:bodyPr>
          <a:lstStyle/>
          <a:p>
            <a:pPr marL="0" indent="0">
              <a:buNone/>
            </a:pPr>
            <a:r>
              <a:rPr lang="en-US" sz="942" b="1" dirty="0">
                <a:solidFill>
                  <a:srgbClr val="1A5276"/>
                </a:solidFill>
                <a:latin typeface="Noto Sans" pitchFamily="34" charset="0"/>
                <a:ea typeface="Noto Sans" pitchFamily="34" charset="-122"/>
                <a:cs typeface="Noto Sans" pitchFamily="34" charset="-120"/>
              </a:rPr>
              <a:t>Regular Audits:</a:t>
            </a:r>
            <a:endParaRPr lang="en-US" sz="942" dirty="0"/>
          </a:p>
        </p:txBody>
      </p:sp>
      <p:sp>
        <p:nvSpPr>
          <p:cNvPr id="37" name="Text 26"/>
          <p:cNvSpPr/>
          <p:nvPr/>
        </p:nvSpPr>
        <p:spPr>
          <a:xfrm>
            <a:off x="6045620" y="2039328"/>
            <a:ext cx="2771719"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 Systematic review of privacy controls to identify </a:t>
            </a:r>
            <a:endParaRPr lang="en-US" sz="942" dirty="0"/>
          </a:p>
        </p:txBody>
      </p:sp>
      <p:sp>
        <p:nvSpPr>
          <p:cNvPr id="38" name="Text 27"/>
          <p:cNvSpPr/>
          <p:nvPr/>
        </p:nvSpPr>
        <p:spPr>
          <a:xfrm>
            <a:off x="5085065" y="2232209"/>
            <a:ext cx="943087" cy="175022"/>
          </a:xfrm>
          <a:prstGeom prst="rect">
            <a:avLst/>
          </a:prstGeom>
          <a:noFill/>
          <a:ln/>
        </p:spPr>
        <p:txBody>
          <a:bodyPr wrap="none" lIns="0" tIns="0" rIns="0" bIns="0" rtlCol="0" anchor="ctr">
            <a:spAutoFit/>
          </a:bodyPr>
          <a:lstStyle/>
          <a:p>
            <a:pPr marL="0" indent="0">
              <a:buNone/>
            </a:pPr>
            <a:r>
              <a:rPr lang="en-US" sz="942" dirty="0">
                <a:solidFill>
                  <a:srgbClr val="1A5276"/>
                </a:solidFill>
                <a:latin typeface="Noto Sans" pitchFamily="34" charset="0"/>
                <a:ea typeface="Noto Sans" pitchFamily="34" charset="-122"/>
                <a:cs typeface="Noto Sans" pitchFamily="34" charset="-120"/>
              </a:rPr>
              <a:t>gaps proactively </a:t>
            </a:r>
            <a:endParaRPr lang="en-US" sz="942" dirty="0"/>
          </a:p>
        </p:txBody>
      </p:sp>
      <p:pic>
        <p:nvPicPr>
          <p:cNvPr id="40" name="Image 10" descr="preencoded.png"/>
          <p:cNvPicPr>
            <a:picLocks noChangeAspect="1"/>
          </p:cNvPicPr>
          <p:nvPr/>
        </p:nvPicPr>
        <p:blipFill>
          <a:blip r:embed="rId12"/>
          <a:stretch>
            <a:fillRect/>
          </a:stretch>
        </p:blipFill>
        <p:spPr>
          <a:xfrm>
            <a:off x="4572000" y="2545777"/>
            <a:ext cx="4286250" cy="21431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1498</Words>
  <Application>Microsoft Office PowerPoint</Application>
  <PresentationFormat>On-screen Show (16:9)</PresentationFormat>
  <Paragraphs>226</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Aminu Idris</cp:lastModifiedBy>
  <cp:revision>3</cp:revision>
  <dcterms:created xsi:type="dcterms:W3CDTF">2025-10-05T10:02:08Z</dcterms:created>
  <dcterms:modified xsi:type="dcterms:W3CDTF">2025-10-05T10:22:43Z</dcterms:modified>
</cp:coreProperties>
</file>